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84" r:id="rId2"/>
    <p:sldId id="28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69252"/>
  </p:normalViewPr>
  <p:slideViewPr>
    <p:cSldViewPr snapToGrid="0">
      <p:cViewPr>
        <p:scale>
          <a:sx n="10" d="100"/>
          <a:sy n="10" d="100"/>
        </p:scale>
        <p:origin x="3432" y="1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jpe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J’aurai pu sous-titrer cette courte présentation : date/time formats and issues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Ou : pourquoi vous ne devez jamais utiliser le format </a:t>
            </a:r>
            <a:r>
              <a:rPr lang="fr-FR" dirty="0" err="1"/>
              <a:t>DateTime</a:t>
            </a:r>
            <a:endParaRPr lang="fr-FR" dirty="0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r>
              <a:rPr lang="fr-FR" dirty="0"/>
              <a:t>Déjà avant de commencer, je dois vous confesser que j’ai longtemps cru que de choisir le bon format de date était un sujet technique.  </a:t>
            </a:r>
          </a:p>
          <a:p>
            <a:endParaRPr lang="fr-FR" dirty="0"/>
          </a:p>
          <a:p>
            <a:r>
              <a:rPr lang="fr-FR" dirty="0"/>
              <a:t>Il n’en est rien, et avec certains de mes anciens collègues, on a été confronté à tellement de cas compliqués et tordus, que je me suis dit que ce serait utile de vous partager quelques leçons apprises à la dure à l’époque.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8D8A45-B12B-40AF-A07B-2EBC15495A4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7357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1D1C1D"/>
                </a:solidFill>
                <a:effectLst/>
                <a:latin typeface="Slack-Lato"/>
              </a:rPr>
              <a:t>C’était dans les années 2010 dans une grande banque d’investissement. </a:t>
            </a:r>
          </a:p>
          <a:p>
            <a:endParaRPr lang="fr-FR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fr-FR" b="0" i="0" dirty="0">
                <a:solidFill>
                  <a:srgbClr val="1D1C1D"/>
                </a:solidFill>
                <a:effectLst/>
                <a:latin typeface="Slack-Lato"/>
              </a:rPr>
              <a:t>Celle-ci était en gros coupée en 2 …</a:t>
            </a:r>
          </a:p>
          <a:p>
            <a:endParaRPr lang="fr-FR" b="0" i="0" dirty="0">
              <a:solidFill>
                <a:srgbClr val="1D1C1D"/>
              </a:solidFill>
              <a:effectLst/>
              <a:latin typeface="Slack-Lato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====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https://www.google.com/url?sa=i&amp;url=https%3A%2F%2Fwww.lesechos.fr%2Ffinance-marches%2Fbanque-assurances%2Fsociete-generale-accelere-le-tri-dans-ses-filiales-internationales-240664&amp;psig=AOvVaw24NtP0Ko5jWKQzfWucnylu&amp;ust=1631595349576000&amp;source=images&amp;cd=vfe&amp;ved=0CAkQjRxqFwoTCMiPjtSU-_ICFQAAAAAdAAAAAB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8D8A45-B12B-40AF-A07B-2EBC15495A4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5679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3" name="Shape 1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Même si vous me connaissez comme VP Eng chez Agicap, j’ai longtemps travaillé dans la finance de marché en tant que dev, tech lead, archi.</a:t>
            </a:r>
          </a:p>
          <a:p>
            <a:endParaRPr/>
          </a:p>
          <a:p>
            <a:r>
              <a:t>La plupart des systèmes sur lesquels j’ai pu travailler étaient des systèmes 24/7 (follow the Sun), et j’avoue avoir un peu galéré au début avec </a:t>
            </a:r>
          </a:p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Store precise timestamps in UTC but it may not be sufficient if you need to keep intentions such as “June 8 2PM London time in 2 years”. UTC alone is a snapshot of what you saw when you pick a date time.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" name="Shape 1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 override previous ones' impacts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 override previous ones' impacts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5" name="Shape 1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 override previous ones' impacts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3" name="Shape 3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https://www.telegraph.co.uk/content/dam/Travel/Destinations/Europe/Turkey/Istanbul%20lead-xlarge.jpg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6" name="Shape 40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http://astronomienfolie.free.fr/images_univers/conclusion.jpg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mage"/>
          <p:cNvSpPr>
            <a:spLocks noGrp="1"/>
          </p:cNvSpPr>
          <p:nvPr>
            <p:ph type="pic" idx="21"/>
          </p:nvPr>
        </p:nvSpPr>
        <p:spPr>
          <a:xfrm>
            <a:off x="1473200" y="-2692400"/>
            <a:ext cx="21437602" cy="1607075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4" name="Texte du titre"/>
          <p:cNvSpPr txBox="1"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r>
              <a:t>Texte du titre</a:t>
            </a:r>
          </a:p>
        </p:txBody>
      </p:sp>
      <p:sp>
        <p:nvSpPr>
          <p:cNvPr id="25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6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143070724_2880x2159.jpeg"/>
          <p:cNvSpPr>
            <a:spLocks noGrp="1"/>
          </p:cNvSpPr>
          <p:nvPr>
            <p:ph type="pic" idx="21"/>
          </p:nvPr>
        </p:nvSpPr>
        <p:spPr>
          <a:xfrm>
            <a:off x="-12700" y="-3924300"/>
            <a:ext cx="24384000" cy="182795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6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e du titre"/>
          <p:cNvSpPr txBox="1">
            <a:spLocks noGrp="1"/>
          </p:cNvSpPr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3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143070716_1012x1350.jpeg"/>
          <p:cNvSpPr>
            <a:spLocks noGrp="1"/>
          </p:cNvSpPr>
          <p:nvPr>
            <p:ph type="pic" idx="21"/>
          </p:nvPr>
        </p:nvSpPr>
        <p:spPr>
          <a:xfrm>
            <a:off x="12925240" y="918941"/>
            <a:ext cx="11599695" cy="154738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2" name="Texte du titre"/>
          <p:cNvSpPr txBox="1"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Texte du titre</a:t>
            </a:r>
          </a:p>
        </p:txBody>
      </p:sp>
      <p:sp>
        <p:nvSpPr>
          <p:cNvPr id="43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5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60" name="Texte niveau 1…"/>
          <p:cNvSpPr txBox="1"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143070716_1012x1350.jpeg"/>
          <p:cNvSpPr>
            <a:spLocks noGrp="1"/>
          </p:cNvSpPr>
          <p:nvPr>
            <p:ph type="pic" sz="half" idx="21"/>
          </p:nvPr>
        </p:nvSpPr>
        <p:spPr>
          <a:xfrm>
            <a:off x="13169900" y="2376299"/>
            <a:ext cx="9522179" cy="1270258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9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70" name="Texte niveau 1…"/>
          <p:cNvSpPr txBox="1">
            <a:spLocks noGrp="1"/>
          </p:cNvSpPr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e niveau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143070718_1000x750.jpeg"/>
          <p:cNvSpPr>
            <a:spLocks noGrp="1"/>
          </p:cNvSpPr>
          <p:nvPr>
            <p:ph type="pic" sz="quarter" idx="21"/>
          </p:nvPr>
        </p:nvSpPr>
        <p:spPr>
          <a:xfrm>
            <a:off x="15225183" y="6694487"/>
            <a:ext cx="8551334" cy="641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143070724_2880x2159.jpeg"/>
          <p:cNvSpPr>
            <a:spLocks noGrp="1"/>
          </p:cNvSpPr>
          <p:nvPr>
            <p:ph type="pic" sz="quarter" idx="22"/>
          </p:nvPr>
        </p:nvSpPr>
        <p:spPr>
          <a:xfrm>
            <a:off x="15773400" y="914400"/>
            <a:ext cx="7476848" cy="56050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143070716_1012x1350.jpeg"/>
          <p:cNvSpPr>
            <a:spLocks noGrp="1"/>
          </p:cNvSpPr>
          <p:nvPr>
            <p:ph type="pic" idx="23"/>
          </p:nvPr>
        </p:nvSpPr>
        <p:spPr>
          <a:xfrm>
            <a:off x="1077599" y="355600"/>
            <a:ext cx="14423165" cy="1924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9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23724221" y="13122415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7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blurRad="38100" dist="54428" dir="2700000" rotWithShape="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quares_background_dark_point_50380_2560x1600.jpg" descr="squares_background_dark_point_50380_2560x1600.jp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-9385072" y="-10987084"/>
            <a:ext cx="40918248" cy="25573905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e niveau 1…"/>
          <p:cNvSpPr txBox="1"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Texte du titre"/>
          <p:cNvSpPr txBox="1"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23721936" y="13122415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sz="1800"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Race for Nuclear Time – Scientists Make Important Advance">
            <a:extLst>
              <a:ext uri="{FF2B5EF4-FFF2-40B4-BE49-F238E27FC236}">
                <a16:creationId xmlns:a16="http://schemas.microsoft.com/office/drawing/2014/main" id="{6C916CF1-07E7-D232-0FA1-6E51D649A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10427"/>
            <a:ext cx="29339631" cy="19555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39E5792-2D17-4C17-8CB9-D10E6F6DB008}"/>
              </a:ext>
            </a:extLst>
          </p:cNvPr>
          <p:cNvSpPr/>
          <p:nvPr/>
        </p:nvSpPr>
        <p:spPr>
          <a:xfrm>
            <a:off x="0" y="9659569"/>
            <a:ext cx="24384000" cy="2552562"/>
          </a:xfrm>
          <a:prstGeom prst="rect">
            <a:avLst/>
          </a:prstGeom>
          <a:solidFill>
            <a:schemeClr val="tx1">
              <a:alpha val="8641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7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11AC05-C362-40C9-9776-27BCF68ACA39}"/>
              </a:ext>
            </a:extLst>
          </p:cNvPr>
          <p:cNvSpPr txBox="1"/>
          <p:nvPr/>
        </p:nvSpPr>
        <p:spPr>
          <a:xfrm>
            <a:off x="997594" y="10496894"/>
            <a:ext cx="12451828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fr-FR" sz="5600" cap="all" dirty="0">
                <a:solidFill>
                  <a:srgbClr val="F9D45F"/>
                </a:solidFill>
                <a:latin typeface="Alte Haas Grotesk" panose="02000503000000020004" pitchFamily="2" charset="0"/>
              </a:rPr>
              <a:t>Do </a:t>
            </a:r>
            <a:r>
              <a:rPr lang="fr-FR" sz="5600" cap="all" dirty="0" err="1">
                <a:solidFill>
                  <a:srgbClr val="F9D45F"/>
                </a:solidFill>
                <a:latin typeface="Alte Haas Grotesk" panose="02000503000000020004" pitchFamily="2" charset="0"/>
              </a:rPr>
              <a:t>you</a:t>
            </a:r>
            <a:r>
              <a:rPr lang="fr-FR" sz="5600" cap="all" dirty="0">
                <a:solidFill>
                  <a:srgbClr val="F9D45F"/>
                </a:solidFill>
                <a:latin typeface="Alte Haas Grotesk" panose="02000503000000020004" pitchFamily="2" charset="0"/>
              </a:rPr>
              <a:t> have an </a:t>
            </a:r>
            <a:r>
              <a:rPr lang="fr-FR" sz="5600" cap="all" dirty="0">
                <a:solidFill>
                  <a:srgbClr val="FAFCD7"/>
                </a:solidFill>
                <a:latin typeface="Alte Haas Grotesk" panose="02000503000000020004" pitchFamily="2" charset="0"/>
              </a:rPr>
              <a:t>« Instant » ?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B5677F9A-AC11-305D-EDA3-F02ED52D2CE8}"/>
              </a:ext>
            </a:extLst>
          </p:cNvPr>
          <p:cNvGrpSpPr/>
          <p:nvPr/>
        </p:nvGrpSpPr>
        <p:grpSpPr>
          <a:xfrm>
            <a:off x="14313044" y="10620004"/>
            <a:ext cx="9394903" cy="707886"/>
            <a:chOff x="14219259" y="10743115"/>
            <a:chExt cx="9394903" cy="707886"/>
          </a:xfrm>
        </p:grpSpPr>
        <p:sp>
          <p:nvSpPr>
            <p:cNvPr id="22" name="TextBox 17">
              <a:extLst>
                <a:ext uri="{FF2B5EF4-FFF2-40B4-BE49-F238E27FC236}">
                  <a16:creationId xmlns:a16="http://schemas.microsoft.com/office/drawing/2014/main" id="{362D8B04-A2A8-3804-72D6-9AF8D07B9C54}"/>
                </a:ext>
              </a:extLst>
            </p:cNvPr>
            <p:cNvSpPr txBox="1"/>
            <p:nvPr/>
          </p:nvSpPr>
          <p:spPr>
            <a:xfrm>
              <a:off x="14219259" y="10743115"/>
              <a:ext cx="6283744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/>
              <a:r>
                <a:rPr lang="fr-FR" sz="4000" b="1" cap="all" dirty="0">
                  <a:solidFill>
                    <a:srgbClr val="FAFCD7"/>
                  </a:solidFill>
                  <a:latin typeface="Alte Haas Grotesk"/>
                </a:rPr>
                <a:t>Thomas </a:t>
              </a:r>
              <a:r>
                <a:rPr lang="fr-FR" sz="4000" b="1" cap="all" dirty="0">
                  <a:solidFill>
                    <a:srgbClr val="F9D45F"/>
                  </a:solidFill>
                  <a:latin typeface="Alte Haas Grotesk"/>
                </a:rPr>
                <a:t>Pierrain</a:t>
              </a:r>
              <a:endParaRPr lang="fr-FR" sz="4000" b="1" cap="all" dirty="0">
                <a:solidFill>
                  <a:srgbClr val="F9D45F"/>
                </a:solidFill>
                <a:latin typeface="Alte Haas Grotesk" panose="02000503000000020004" pitchFamily="2" charset="0"/>
              </a:endParaRPr>
            </a:p>
          </p:txBody>
        </p:sp>
        <p:pic>
          <p:nvPicPr>
            <p:cNvPr id="23" name="Picture 5">
              <a:extLst>
                <a:ext uri="{FF2B5EF4-FFF2-40B4-BE49-F238E27FC236}">
                  <a16:creationId xmlns:a16="http://schemas.microsoft.com/office/drawing/2014/main" id="{46CE3886-4209-4AC9-8603-4C53AFA97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480000">
              <a:off x="20914939" y="10766207"/>
              <a:ext cx="661704" cy="661702"/>
            </a:xfrm>
            <a:prstGeom prst="rect">
              <a:avLst/>
            </a:prstGeom>
          </p:spPr>
        </p:pic>
        <p:sp>
          <p:nvSpPr>
            <p:cNvPr id="24" name="TextBox 3">
              <a:extLst>
                <a:ext uri="{FF2B5EF4-FFF2-40B4-BE49-F238E27FC236}">
                  <a16:creationId xmlns:a16="http://schemas.microsoft.com/office/drawing/2014/main" id="{88526BA6-470A-8F30-6445-109E12397514}"/>
                </a:ext>
              </a:extLst>
            </p:cNvPr>
            <p:cNvSpPr txBox="1"/>
            <p:nvPr/>
          </p:nvSpPr>
          <p:spPr>
            <a:xfrm>
              <a:off x="21265376" y="10835448"/>
              <a:ext cx="23487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800" b="1" dirty="0">
                  <a:solidFill>
                    <a:srgbClr val="DCDCDC"/>
                  </a:solidFill>
                  <a:latin typeface="Alte Haas Grotesk" panose="02000503000000020004" pitchFamily="2" charset="0"/>
                </a:rPr>
                <a:t>@tpierrain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882340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02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03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  <p:pic>
        <p:nvPicPr>
          <p:cNvPr id="206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07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08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09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1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3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4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1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1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17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20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23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24" name="Jun 8th 2018…"/>
          <p:cNvSpPr txBox="1"/>
          <p:nvPr/>
        </p:nvSpPr>
        <p:spPr>
          <a:xfrm>
            <a:off x="4410326" y="225907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(+ 03h)</a:t>
            </a:r>
          </a:p>
        </p:txBody>
      </p:sp>
      <p:sp>
        <p:nvSpPr>
          <p:cNvPr id="22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2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27" name="Jun 8th 2018…"/>
          <p:cNvSpPr txBox="1"/>
          <p:nvPr/>
        </p:nvSpPr>
        <p:spPr>
          <a:xfrm>
            <a:off x="10128588" y="225907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23h59  (+ 03h)</a:t>
            </a:r>
          </a:p>
        </p:txBody>
      </p:sp>
      <p:sp>
        <p:nvSpPr>
          <p:cNvPr id="228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3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3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34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35" name="Jun 8th 2018…"/>
          <p:cNvSpPr txBox="1"/>
          <p:nvPr/>
        </p:nvSpPr>
        <p:spPr>
          <a:xfrm>
            <a:off x="4410326" y="225907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(+ 03h)</a:t>
            </a:r>
          </a:p>
        </p:txBody>
      </p:sp>
      <p:sp>
        <p:nvSpPr>
          <p:cNvPr id="236" name="Ligne"/>
          <p:cNvSpPr/>
          <p:nvPr/>
        </p:nvSpPr>
        <p:spPr>
          <a:xfrm flipV="1">
            <a:off x="5917052" y="4620611"/>
            <a:ext cx="1" cy="7466896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37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>
                <a:solidFill>
                  <a:srgbClr val="FFFFFF"/>
                </a:solidFill>
              </a:rPr>
              <a:t>Jun 7th</a:t>
            </a:r>
            <a:r>
              <a:t> </a:t>
            </a:r>
            <a:r>
              <a:rPr b="0"/>
              <a:t>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  (+ 00h)</a:t>
            </a:r>
          </a:p>
        </p:txBody>
      </p:sp>
      <p:sp>
        <p:nvSpPr>
          <p:cNvPr id="238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39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grpSp>
        <p:nvGrpSpPr>
          <p:cNvPr id="243" name="Grouper"/>
          <p:cNvGrpSpPr/>
          <p:nvPr/>
        </p:nvGrpSpPr>
        <p:grpSpPr>
          <a:xfrm>
            <a:off x="10128588" y="2259075"/>
            <a:ext cx="3013454" cy="11301506"/>
            <a:chOff x="0" y="0"/>
            <a:chExt cx="3013453" cy="11301504"/>
          </a:xfrm>
        </p:grpSpPr>
        <p:sp>
          <p:nvSpPr>
            <p:cNvPr id="240" name="Jun 8th 2018…"/>
            <p:cNvSpPr txBox="1"/>
            <p:nvPr/>
          </p:nvSpPr>
          <p:spPr>
            <a:xfrm>
              <a:off x="0" y="0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23h59  (+ 03h)</a:t>
              </a:r>
            </a:p>
          </p:txBody>
        </p:sp>
        <p:sp>
          <p:nvSpPr>
            <p:cNvPr id="241" name="Ligne"/>
            <p:cNvSpPr/>
            <p:nvPr/>
          </p:nvSpPr>
          <p:spPr>
            <a:xfrm flipV="1">
              <a:off x="1506727" y="2234537"/>
              <a:ext cx="1" cy="768040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242" name="Jun 8th 2018…"/>
            <p:cNvSpPr txBox="1"/>
            <p:nvPr/>
          </p:nvSpPr>
          <p:spPr>
            <a:xfrm>
              <a:off x="0" y="9560323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(+ 00h)</a:t>
              </a:r>
            </a:p>
          </p:txBody>
        </p:sp>
      </p:grpSp>
      <p:sp>
        <p:nvSpPr>
          <p:cNvPr id="244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47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48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49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50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51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52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53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54" name="Jun 8th 2018…"/>
          <p:cNvSpPr txBox="1"/>
          <p:nvPr/>
        </p:nvSpPr>
        <p:spPr>
          <a:xfrm>
            <a:off x="6942392" y="5904860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(+ 02h)</a:t>
            </a:r>
          </a:p>
        </p:txBody>
      </p:sp>
      <p:sp>
        <p:nvSpPr>
          <p:cNvPr id="255" name="Jun 8th 2018…"/>
          <p:cNvSpPr txBox="1"/>
          <p:nvPr/>
        </p:nvSpPr>
        <p:spPr>
          <a:xfrm>
            <a:off x="12847380" y="5904202"/>
            <a:ext cx="3013455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23h59  (+ 02h)</a:t>
            </a:r>
          </a:p>
        </p:txBody>
      </p:sp>
      <p:grpSp>
        <p:nvGrpSpPr>
          <p:cNvPr id="259" name="Grouper"/>
          <p:cNvGrpSpPr/>
          <p:nvPr/>
        </p:nvGrpSpPr>
        <p:grpSpPr>
          <a:xfrm>
            <a:off x="10128588" y="2259075"/>
            <a:ext cx="3013454" cy="11301506"/>
            <a:chOff x="0" y="0"/>
            <a:chExt cx="3013453" cy="11301504"/>
          </a:xfrm>
        </p:grpSpPr>
        <p:sp>
          <p:nvSpPr>
            <p:cNvPr id="256" name="Jun 8th 2018…"/>
            <p:cNvSpPr txBox="1"/>
            <p:nvPr/>
          </p:nvSpPr>
          <p:spPr>
            <a:xfrm>
              <a:off x="0" y="0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23h59  (+ 03h)</a:t>
              </a:r>
            </a:p>
          </p:txBody>
        </p:sp>
        <p:sp>
          <p:nvSpPr>
            <p:cNvPr id="257" name="Ligne"/>
            <p:cNvSpPr/>
            <p:nvPr/>
          </p:nvSpPr>
          <p:spPr>
            <a:xfrm flipV="1">
              <a:off x="1506727" y="2234537"/>
              <a:ext cx="1" cy="768040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258" name="Jun 8th 2018…"/>
            <p:cNvSpPr txBox="1"/>
            <p:nvPr/>
          </p:nvSpPr>
          <p:spPr>
            <a:xfrm>
              <a:off x="0" y="9560323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(+ 00h)</a:t>
              </a:r>
            </a:p>
          </p:txBody>
        </p:sp>
      </p:grpSp>
      <p:grpSp>
        <p:nvGrpSpPr>
          <p:cNvPr id="263" name="Grouper"/>
          <p:cNvGrpSpPr/>
          <p:nvPr/>
        </p:nvGrpSpPr>
        <p:grpSpPr>
          <a:xfrm>
            <a:off x="4410326" y="2259075"/>
            <a:ext cx="3013454" cy="11301506"/>
            <a:chOff x="0" y="0"/>
            <a:chExt cx="3013453" cy="11301504"/>
          </a:xfrm>
        </p:grpSpPr>
        <p:sp>
          <p:nvSpPr>
            <p:cNvPr id="260" name="Jun 8th 2018…"/>
            <p:cNvSpPr txBox="1"/>
            <p:nvPr/>
          </p:nvSpPr>
          <p:spPr>
            <a:xfrm>
              <a:off x="0" y="0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00h  (+ 03h)</a:t>
              </a:r>
            </a:p>
          </p:txBody>
        </p:sp>
        <p:sp>
          <p:nvSpPr>
            <p:cNvPr id="261" name="Ligne"/>
            <p:cNvSpPr/>
            <p:nvPr/>
          </p:nvSpPr>
          <p:spPr>
            <a:xfrm flipV="1">
              <a:off x="1506726" y="2361536"/>
              <a:ext cx="1" cy="768040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262" name="Jun 7th 2018…"/>
            <p:cNvSpPr txBox="1"/>
            <p:nvPr/>
          </p:nvSpPr>
          <p:spPr>
            <a:xfrm>
              <a:off x="0" y="9560323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rPr b="1">
                  <a:solidFill>
                    <a:srgbClr val="FFFFFF"/>
                  </a:solidFill>
                </a:rPr>
                <a:t>Jun 7th</a:t>
              </a:r>
              <a:r>
                <a:t>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  (+ 00h)</a:t>
              </a:r>
            </a:p>
          </p:txBody>
        </p:sp>
      </p:grpSp>
      <p:sp>
        <p:nvSpPr>
          <p:cNvPr id="264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67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68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69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70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71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72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73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74" name="Ligne"/>
          <p:cNvSpPr/>
          <p:nvPr/>
        </p:nvSpPr>
        <p:spPr>
          <a:xfrm flipV="1">
            <a:off x="8166729" y="7604740"/>
            <a:ext cx="1" cy="2980199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75" name="Jun 8th 2018…"/>
          <p:cNvSpPr txBox="1"/>
          <p:nvPr/>
        </p:nvSpPr>
        <p:spPr>
          <a:xfrm>
            <a:off x="6942392" y="5904860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(+ 02h)</a:t>
            </a:r>
          </a:p>
        </p:txBody>
      </p:sp>
      <p:sp>
        <p:nvSpPr>
          <p:cNvPr id="276" name="Jun 7th 2018…"/>
          <p:cNvSpPr txBox="1"/>
          <p:nvPr/>
        </p:nvSpPr>
        <p:spPr>
          <a:xfrm>
            <a:off x="6660002" y="1086374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b="1">
                <a:solidFill>
                  <a:srgbClr val="FFFFFF"/>
                </a:solidFill>
              </a:rPr>
              <a:t>Jun 7th</a:t>
            </a:r>
            <a:r>
              <a:t>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22h  (+ 00h)</a:t>
            </a:r>
          </a:p>
        </p:txBody>
      </p:sp>
      <p:sp>
        <p:nvSpPr>
          <p:cNvPr id="277" name="Jun 8th 2018…"/>
          <p:cNvSpPr txBox="1"/>
          <p:nvPr/>
        </p:nvSpPr>
        <p:spPr>
          <a:xfrm>
            <a:off x="12847380" y="5904202"/>
            <a:ext cx="3013455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23h59  (+ 02h)</a:t>
            </a:r>
          </a:p>
        </p:txBody>
      </p:sp>
      <p:sp>
        <p:nvSpPr>
          <p:cNvPr id="278" name="Ligne"/>
          <p:cNvSpPr/>
          <p:nvPr/>
        </p:nvSpPr>
        <p:spPr>
          <a:xfrm flipV="1">
            <a:off x="13940602" y="7628184"/>
            <a:ext cx="1" cy="2931996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79" name="Jun 8th 2018…"/>
          <p:cNvSpPr txBox="1"/>
          <p:nvPr/>
        </p:nvSpPr>
        <p:spPr>
          <a:xfrm>
            <a:off x="12433876" y="1086374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21h59  (+ 02h)</a:t>
            </a:r>
          </a:p>
        </p:txBody>
      </p:sp>
      <p:grpSp>
        <p:nvGrpSpPr>
          <p:cNvPr id="283" name="Grouper"/>
          <p:cNvGrpSpPr/>
          <p:nvPr/>
        </p:nvGrpSpPr>
        <p:grpSpPr>
          <a:xfrm>
            <a:off x="10128588" y="2259075"/>
            <a:ext cx="3013454" cy="11301506"/>
            <a:chOff x="0" y="0"/>
            <a:chExt cx="3013453" cy="11301504"/>
          </a:xfrm>
        </p:grpSpPr>
        <p:sp>
          <p:nvSpPr>
            <p:cNvPr id="280" name="Jun 8th 2018…"/>
            <p:cNvSpPr txBox="1"/>
            <p:nvPr/>
          </p:nvSpPr>
          <p:spPr>
            <a:xfrm>
              <a:off x="0" y="0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23h59  (+ 03h)</a:t>
              </a:r>
            </a:p>
          </p:txBody>
        </p:sp>
        <p:sp>
          <p:nvSpPr>
            <p:cNvPr id="281" name="Ligne"/>
            <p:cNvSpPr/>
            <p:nvPr/>
          </p:nvSpPr>
          <p:spPr>
            <a:xfrm flipV="1">
              <a:off x="1506727" y="2234537"/>
              <a:ext cx="1" cy="768040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282" name="Jun 8th 2018…"/>
            <p:cNvSpPr txBox="1"/>
            <p:nvPr/>
          </p:nvSpPr>
          <p:spPr>
            <a:xfrm>
              <a:off x="0" y="9560323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(+ 00h)</a:t>
              </a:r>
            </a:p>
          </p:txBody>
        </p:sp>
      </p:grpSp>
      <p:sp>
        <p:nvSpPr>
          <p:cNvPr id="284" name="Jun 8th 2018…"/>
          <p:cNvSpPr txBox="1"/>
          <p:nvPr/>
        </p:nvSpPr>
        <p:spPr>
          <a:xfrm>
            <a:off x="4410326" y="225907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(+ 03h)</a:t>
            </a:r>
          </a:p>
        </p:txBody>
      </p:sp>
      <p:sp>
        <p:nvSpPr>
          <p:cNvPr id="285" name="Ligne"/>
          <p:cNvSpPr/>
          <p:nvPr/>
        </p:nvSpPr>
        <p:spPr>
          <a:xfrm flipV="1">
            <a:off x="5917052" y="4620612"/>
            <a:ext cx="1" cy="7680409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86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b="1">
                <a:solidFill>
                  <a:srgbClr val="FFFFFF"/>
                </a:solidFill>
              </a:rPr>
              <a:t>Jun 7th</a:t>
            </a:r>
            <a:r>
              <a:t> 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  (+ 00h)</a:t>
            </a:r>
          </a:p>
        </p:txBody>
      </p:sp>
      <p:sp>
        <p:nvSpPr>
          <p:cNvPr id="287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90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9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9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93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94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9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9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97" name="Ligne"/>
          <p:cNvSpPr/>
          <p:nvPr/>
        </p:nvSpPr>
        <p:spPr>
          <a:xfrm flipV="1">
            <a:off x="8166729" y="7604740"/>
            <a:ext cx="1" cy="4717113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98" name="Jun 7th 2018…"/>
          <p:cNvSpPr txBox="1"/>
          <p:nvPr/>
        </p:nvSpPr>
        <p:spPr>
          <a:xfrm>
            <a:off x="6660002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22h  (+ 00h)</a:t>
            </a:r>
          </a:p>
        </p:txBody>
      </p:sp>
      <p:sp>
        <p:nvSpPr>
          <p:cNvPr id="299" name="Ligne"/>
          <p:cNvSpPr/>
          <p:nvPr/>
        </p:nvSpPr>
        <p:spPr>
          <a:xfrm flipV="1">
            <a:off x="13940602" y="7628184"/>
            <a:ext cx="1" cy="4670225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00" name="Jun 8th 2018…"/>
          <p:cNvSpPr txBox="1"/>
          <p:nvPr/>
        </p:nvSpPr>
        <p:spPr>
          <a:xfrm>
            <a:off x="12433876" y="11819398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21h59  (+ 02h)</a:t>
            </a:r>
          </a:p>
        </p:txBody>
      </p:sp>
      <p:sp>
        <p:nvSpPr>
          <p:cNvPr id="301" name="Ligne"/>
          <p:cNvSpPr/>
          <p:nvPr/>
        </p:nvSpPr>
        <p:spPr>
          <a:xfrm flipV="1">
            <a:off x="11635316" y="4493612"/>
            <a:ext cx="1" cy="7680410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02" name="Jun 8th 2018…"/>
          <p:cNvSpPr txBox="1"/>
          <p:nvPr/>
        </p:nvSpPr>
        <p:spPr>
          <a:xfrm>
            <a:off x="10128588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21h59  (+ 00h)</a:t>
            </a:r>
          </a:p>
        </p:txBody>
      </p:sp>
      <p:sp>
        <p:nvSpPr>
          <p:cNvPr id="303" name="Ligne"/>
          <p:cNvSpPr/>
          <p:nvPr/>
        </p:nvSpPr>
        <p:spPr>
          <a:xfrm flipV="1">
            <a:off x="5917052" y="4620612"/>
            <a:ext cx="1" cy="7680409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04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  (+ 00h)</a:t>
            </a:r>
          </a:p>
        </p:txBody>
      </p:sp>
      <p:sp>
        <p:nvSpPr>
          <p:cNvPr id="305" name="Event 1 ?"/>
          <p:cNvSpPr txBox="1"/>
          <p:nvPr/>
        </p:nvSpPr>
        <p:spPr>
          <a:xfrm>
            <a:off x="11186073" y="8697224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Event 1 ?</a:t>
            </a:r>
          </a:p>
        </p:txBody>
      </p:sp>
      <p:pic>
        <p:nvPicPr>
          <p:cNvPr id="306" name="pasted-image.pdf" descr="pasted-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6443" y="10013502"/>
            <a:ext cx="1219201" cy="990601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hould event 1 be involved in a June 8th projectio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Should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event 1</a:t>
            </a:r>
            <a:r>
              <a:t> be involved in a June 8th projection?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310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13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4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31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317" name="Ligne"/>
          <p:cNvSpPr/>
          <p:nvPr/>
        </p:nvSpPr>
        <p:spPr>
          <a:xfrm flipV="1">
            <a:off x="8166729" y="7604740"/>
            <a:ext cx="1" cy="4717113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8" name="Jun 7th 2018…"/>
          <p:cNvSpPr txBox="1"/>
          <p:nvPr/>
        </p:nvSpPr>
        <p:spPr>
          <a:xfrm>
            <a:off x="6660002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22h  (+ 00h)</a:t>
            </a:r>
          </a:p>
        </p:txBody>
      </p:sp>
      <p:sp>
        <p:nvSpPr>
          <p:cNvPr id="319" name="Ligne"/>
          <p:cNvSpPr/>
          <p:nvPr/>
        </p:nvSpPr>
        <p:spPr>
          <a:xfrm flipV="1">
            <a:off x="13940602" y="7628184"/>
            <a:ext cx="1" cy="4670225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0" name="Jun 8th 2018…"/>
          <p:cNvSpPr txBox="1"/>
          <p:nvPr/>
        </p:nvSpPr>
        <p:spPr>
          <a:xfrm>
            <a:off x="12433876" y="11819398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21h59  (+ 02h)</a:t>
            </a:r>
          </a:p>
        </p:txBody>
      </p:sp>
      <p:sp>
        <p:nvSpPr>
          <p:cNvPr id="321" name="Ligne"/>
          <p:cNvSpPr/>
          <p:nvPr/>
        </p:nvSpPr>
        <p:spPr>
          <a:xfrm flipV="1">
            <a:off x="11635316" y="4493612"/>
            <a:ext cx="1" cy="7680410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2" name="Jun 8th 2018…"/>
          <p:cNvSpPr txBox="1"/>
          <p:nvPr/>
        </p:nvSpPr>
        <p:spPr>
          <a:xfrm>
            <a:off x="10128588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21h59  (+ 00h)</a:t>
            </a:r>
          </a:p>
        </p:txBody>
      </p:sp>
      <p:sp>
        <p:nvSpPr>
          <p:cNvPr id="323" name="Ligne"/>
          <p:cNvSpPr/>
          <p:nvPr/>
        </p:nvSpPr>
        <p:spPr>
          <a:xfrm flipV="1">
            <a:off x="5917052" y="4620612"/>
            <a:ext cx="1" cy="7680409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4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  (+ 00h)</a:t>
            </a:r>
          </a:p>
        </p:txBody>
      </p:sp>
      <p:sp>
        <p:nvSpPr>
          <p:cNvPr id="325" name="Event 1?"/>
          <p:cNvSpPr txBox="1"/>
          <p:nvPr/>
        </p:nvSpPr>
        <p:spPr>
          <a:xfrm>
            <a:off x="11186073" y="8697224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Event 1?</a:t>
            </a:r>
          </a:p>
        </p:txBody>
      </p:sp>
      <p:pic>
        <p:nvPicPr>
          <p:cNvPr id="326" name="pasted-image.pdf" descr="pasted-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6443" y="10013502"/>
            <a:ext cx="1219201" cy="990601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only if it’s June 8th - Paris time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4EA7E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>
                <a:solidFill>
                  <a:srgbClr val="FFFFFF"/>
                </a:solidFill>
              </a:rPr>
              <a:t>only if it’s </a:t>
            </a:r>
            <a:r>
              <a:rPr b="1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8th - Paris time 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Istanbul lead-xlarge.jpg" descr="Istanbul lead-xlar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2648" y="-460797"/>
            <a:ext cx="25608105" cy="16085090"/>
          </a:xfrm>
          <a:prstGeom prst="rect">
            <a:avLst/>
          </a:prstGeom>
          <a:ln w="12700">
            <a:miter lim="400000"/>
          </a:ln>
        </p:spPr>
      </p:pic>
      <p:sp>
        <p:nvSpPr>
          <p:cNvPr id="330" name="Rectangle"/>
          <p:cNvSpPr/>
          <p:nvPr/>
        </p:nvSpPr>
        <p:spPr>
          <a:xfrm>
            <a:off x="-546487" y="11201272"/>
            <a:ext cx="25745825" cy="3078512"/>
          </a:xfrm>
          <a:prstGeom prst="rect">
            <a:avLst/>
          </a:prstGeom>
          <a:solidFill>
            <a:srgbClr val="000000">
              <a:alpha val="7164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31" name="June 8th Paris  != June 8th Istanbul"/>
          <p:cNvSpPr txBox="1"/>
          <p:nvPr/>
        </p:nvSpPr>
        <p:spPr>
          <a:xfrm>
            <a:off x="2018086" y="10744520"/>
            <a:ext cx="20347828" cy="3452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6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 Paris</a:t>
            </a:r>
            <a:r>
              <a:t>  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!= </a:t>
            </a:r>
            <a:r>
              <a:rPr b="1">
                <a:solidFill>
                  <a:srgbClr val="F7CE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8th Istanbul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D9CF1D9-F925-4EA2-B6FC-0072A48825FB}"/>
              </a:ext>
            </a:extLst>
          </p:cNvPr>
          <p:cNvGrpSpPr/>
          <p:nvPr/>
        </p:nvGrpSpPr>
        <p:grpSpPr>
          <a:xfrm>
            <a:off x="0" y="0"/>
            <a:ext cx="24384000" cy="13716000"/>
            <a:chOff x="0" y="0"/>
            <a:chExt cx="12192000" cy="68580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0C178B6-1470-4DD4-BE1C-1ED591BAB2FD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536D8E5C-70AD-4641-B44D-D6685B8D28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</p:pic>
          <p:sp>
            <p:nvSpPr>
              <p:cNvPr id="4" name="Parallelogram 3">
                <a:extLst>
                  <a:ext uri="{FF2B5EF4-FFF2-40B4-BE49-F238E27FC236}">
                    <a16:creationId xmlns:a16="http://schemas.microsoft.com/office/drawing/2014/main" id="{B453A012-573A-47C1-8E13-156C42AD795A}"/>
                  </a:ext>
                </a:extLst>
              </p:cNvPr>
              <p:cNvSpPr/>
              <p:nvPr/>
            </p:nvSpPr>
            <p:spPr>
              <a:xfrm rot="9246701">
                <a:off x="3161131" y="996711"/>
                <a:ext cx="505838" cy="178148"/>
              </a:xfrm>
              <a:prstGeom prst="parallelogram">
                <a:avLst>
                  <a:gd name="adj" fmla="val 64153"/>
                </a:avLst>
              </a:prstGeom>
              <a:solidFill>
                <a:srgbClr val="2F5B9D">
                  <a:alpha val="95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7200"/>
              </a:p>
            </p:txBody>
          </p:sp>
        </p:grp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A0BFB52D-C1D4-4646-9BC3-5597C02A34B6}"/>
                </a:ext>
              </a:extLst>
            </p:cNvPr>
            <p:cNvSpPr/>
            <p:nvPr/>
          </p:nvSpPr>
          <p:spPr>
            <a:xfrm rot="2258301" flipV="1">
              <a:off x="6004209" y="5333522"/>
              <a:ext cx="458542" cy="234236"/>
            </a:xfrm>
            <a:prstGeom prst="parallelogram">
              <a:avLst>
                <a:gd name="adj" fmla="val 86501"/>
              </a:avLst>
            </a:prstGeom>
            <a:solidFill>
              <a:srgbClr val="16549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72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439E5792-2D17-4C17-8CB9-D10E6F6DB008}"/>
              </a:ext>
            </a:extLst>
          </p:cNvPr>
          <p:cNvSpPr/>
          <p:nvPr/>
        </p:nvSpPr>
        <p:spPr>
          <a:xfrm>
            <a:off x="0" y="9659569"/>
            <a:ext cx="24384000" cy="2552562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7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11AC05-C362-40C9-9776-27BCF68ACA39}"/>
              </a:ext>
            </a:extLst>
          </p:cNvPr>
          <p:cNvSpPr txBox="1"/>
          <p:nvPr/>
        </p:nvSpPr>
        <p:spPr>
          <a:xfrm>
            <a:off x="997594" y="10496894"/>
            <a:ext cx="12451828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fr-FR" sz="5600" cap="all" dirty="0">
                <a:solidFill>
                  <a:srgbClr val="F9D45F"/>
                </a:solidFill>
                <a:latin typeface="Alte Haas Grotesk" panose="02000503000000020004" pitchFamily="2" charset="0"/>
              </a:rPr>
              <a:t>Once Upon </a:t>
            </a:r>
            <a:r>
              <a:rPr lang="fr-FR" sz="5600" cap="all" dirty="0">
                <a:solidFill>
                  <a:srgbClr val="FAFCD7"/>
                </a:solidFill>
                <a:latin typeface="Alte Haas Grotesk" panose="02000503000000020004" pitchFamily="2" charset="0"/>
              </a:rPr>
              <a:t>a time</a:t>
            </a:r>
          </a:p>
        </p:txBody>
      </p:sp>
    </p:spTree>
    <p:extLst>
      <p:ext uri="{BB962C8B-B14F-4D97-AF65-F5344CB8AC3E}">
        <p14:creationId xmlns:p14="http://schemas.microsoft.com/office/powerpoint/2010/main" val="136592881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rouper"/>
          <p:cNvGrpSpPr/>
          <p:nvPr/>
        </p:nvGrpSpPr>
        <p:grpSpPr>
          <a:xfrm>
            <a:off x="6252658" y="5913108"/>
            <a:ext cx="11163442" cy="5857584"/>
            <a:chOff x="259953" y="0"/>
            <a:chExt cx="11163441" cy="5857582"/>
          </a:xfrm>
        </p:grpSpPr>
        <p:sp>
          <p:nvSpPr>
            <p:cNvPr id="335" name="UTC (+00)"/>
            <p:cNvSpPr txBox="1"/>
            <p:nvPr/>
          </p:nvSpPr>
          <p:spPr>
            <a:xfrm>
              <a:off x="8000688" y="3382624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>
                <a:defRPr sz="6000" b="0">
                  <a:solidFill>
                    <a:srgbClr val="818080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UTC (+00)</a:t>
              </a:r>
            </a:p>
          </p:txBody>
        </p:sp>
        <p:pic>
          <p:nvPicPr>
            <p:cNvPr id="336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259953" y="431680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37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460417" y="3887541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38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460417" y="2159610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339" name="Rectangle aux angles arrondis"/>
            <p:cNvSpPr/>
            <p:nvPr/>
          </p:nvSpPr>
          <p:spPr>
            <a:xfrm>
              <a:off x="1373612" y="689533"/>
              <a:ext cx="3202276" cy="132426"/>
            </a:xfrm>
            <a:prstGeom prst="roundRect">
              <a:avLst>
                <a:gd name="adj" fmla="val 50000"/>
              </a:avLst>
            </a:prstGeom>
            <a:solidFill>
              <a:srgbClr val="00F9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0" name="Rectangle aux angles arrondis"/>
            <p:cNvSpPr/>
            <p:nvPr/>
          </p:nvSpPr>
          <p:spPr>
            <a:xfrm>
              <a:off x="2653008" y="2411075"/>
              <a:ext cx="3202276" cy="132426"/>
            </a:xfrm>
            <a:prstGeom prst="roundRect">
              <a:avLst>
                <a:gd name="adj" fmla="val 50000"/>
              </a:avLst>
            </a:prstGeom>
            <a:solidFill>
              <a:srgbClr val="DC602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1" name="Paris (+02)"/>
            <p:cNvSpPr txBox="1"/>
            <p:nvPr/>
          </p:nvSpPr>
          <p:spPr>
            <a:xfrm>
              <a:off x="8000688" y="1614237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 defTabSz="800735">
                <a:defRPr sz="5820" b="0">
                  <a:solidFill>
                    <a:srgbClr val="818080"/>
                  </a:solidFill>
                  <a:effectLst>
                    <a:outerShdw blurRad="49276" dist="3695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Paris (+02)</a:t>
              </a:r>
            </a:p>
          </p:txBody>
        </p:sp>
        <p:sp>
          <p:nvSpPr>
            <p:cNvPr id="342" name="Istanbul (+03)"/>
            <p:cNvSpPr txBox="1"/>
            <p:nvPr/>
          </p:nvSpPr>
          <p:spPr>
            <a:xfrm>
              <a:off x="8000688" y="0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lnSpcReduction="10000"/>
            </a:bodyPr>
            <a:lstStyle>
              <a:lvl1pPr defTabSz="635634">
                <a:defRPr sz="4619" b="0">
                  <a:solidFill>
                    <a:srgbClr val="818080"/>
                  </a:solidFill>
                  <a:effectLst>
                    <a:outerShdw blurRad="39116" dist="2933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Istanbul (+03)</a:t>
              </a:r>
            </a:p>
          </p:txBody>
        </p:sp>
        <p:sp>
          <p:nvSpPr>
            <p:cNvPr id="343" name="Ligne"/>
            <p:cNvSpPr/>
            <p:nvPr/>
          </p:nvSpPr>
          <p:spPr>
            <a:xfrm flipV="1">
              <a:off x="2628075" y="2520358"/>
              <a:ext cx="1" cy="2643131"/>
            </a:xfrm>
            <a:prstGeom prst="line">
              <a:avLst/>
            </a:prstGeom>
            <a:noFill/>
            <a:ln w="12700" cap="flat">
              <a:solidFill>
                <a:srgbClr val="FF26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4" name="Jun 7th 2018…"/>
            <p:cNvSpPr txBox="1"/>
            <p:nvPr/>
          </p:nvSpPr>
          <p:spPr>
            <a:xfrm>
              <a:off x="1783815" y="4881950"/>
              <a:ext cx="1688523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DC602A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DC602A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22h  (+ 00h)</a:t>
              </a:r>
            </a:p>
          </p:txBody>
        </p:sp>
        <p:sp>
          <p:nvSpPr>
            <p:cNvPr id="345" name="Ligne"/>
            <p:cNvSpPr/>
            <p:nvPr/>
          </p:nvSpPr>
          <p:spPr>
            <a:xfrm flipV="1">
              <a:off x="5863339" y="2533494"/>
              <a:ext cx="1" cy="2616859"/>
            </a:xfrm>
            <a:prstGeom prst="line">
              <a:avLst/>
            </a:prstGeom>
            <a:noFill/>
            <a:ln w="12700" cap="flat">
              <a:solidFill>
                <a:srgbClr val="FF26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6" name="Jun 8th 2018…"/>
            <p:cNvSpPr txBox="1"/>
            <p:nvPr/>
          </p:nvSpPr>
          <p:spPr>
            <a:xfrm>
              <a:off x="5019078" y="4881949"/>
              <a:ext cx="1688523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DC602A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DC602A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(+ 02h)</a:t>
              </a:r>
            </a:p>
          </p:txBody>
        </p:sp>
        <p:sp>
          <p:nvSpPr>
            <p:cNvPr id="347" name="Ligne"/>
            <p:cNvSpPr/>
            <p:nvPr/>
          </p:nvSpPr>
          <p:spPr>
            <a:xfrm flipV="1">
              <a:off x="4571622" y="777106"/>
              <a:ext cx="1" cy="430354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8" name="Jun 8th 2018…"/>
            <p:cNvSpPr txBox="1"/>
            <p:nvPr/>
          </p:nvSpPr>
          <p:spPr>
            <a:xfrm>
              <a:off x="3727360" y="4881950"/>
              <a:ext cx="1688524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(+ 00h)</a:t>
              </a:r>
            </a:p>
          </p:txBody>
        </p:sp>
        <p:sp>
          <p:nvSpPr>
            <p:cNvPr id="349" name="Ligne"/>
            <p:cNvSpPr/>
            <p:nvPr/>
          </p:nvSpPr>
          <p:spPr>
            <a:xfrm flipV="1">
              <a:off x="1367519" y="848266"/>
              <a:ext cx="1" cy="4303550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50" name="Jun 7th 2018…"/>
            <p:cNvSpPr txBox="1"/>
            <p:nvPr/>
          </p:nvSpPr>
          <p:spPr>
            <a:xfrm>
              <a:off x="523257" y="4881950"/>
              <a:ext cx="1688524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  (+ 00h)</a:t>
              </a:r>
            </a:p>
          </p:txBody>
        </p:sp>
      </p:grpSp>
      <p:sp>
        <p:nvSpPr>
          <p:cNvPr id="352" name="June 8th Paris time   !=  June 8th Istanbul time"/>
          <p:cNvSpPr txBox="1"/>
          <p:nvPr/>
        </p:nvSpPr>
        <p:spPr>
          <a:xfrm>
            <a:off x="1473200" y="1323134"/>
            <a:ext cx="21437600" cy="3452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6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8th Paris</a:t>
            </a:r>
            <a:r>
              <a:t> time   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!= </a:t>
            </a:r>
            <a:r>
              <a:t> </a:t>
            </a:r>
            <a:r>
              <a:rPr b="1">
                <a:solidFill>
                  <a:srgbClr val="00F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8th Istanbul</a:t>
            </a:r>
            <a:r>
              <a:t> time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UTC Time is mandatory to store &amp; compare events"/>
          <p:cNvSpPr txBox="1"/>
          <p:nvPr/>
        </p:nvSpPr>
        <p:spPr>
          <a:xfrm>
            <a:off x="1473200" y="2569967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6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UTC Time is mandatory</a:t>
            </a:r>
            <a:r>
              <a:t> to store &amp; compare events</a:t>
            </a:r>
          </a:p>
        </p:txBody>
      </p:sp>
      <p:grpSp>
        <p:nvGrpSpPr>
          <p:cNvPr id="370" name="Grouper"/>
          <p:cNvGrpSpPr/>
          <p:nvPr/>
        </p:nvGrpSpPr>
        <p:grpSpPr>
          <a:xfrm>
            <a:off x="6252658" y="5913108"/>
            <a:ext cx="11163442" cy="5857584"/>
            <a:chOff x="259953" y="0"/>
            <a:chExt cx="11163441" cy="5857582"/>
          </a:xfrm>
        </p:grpSpPr>
        <p:sp>
          <p:nvSpPr>
            <p:cNvPr id="355" name="UTC (+00)"/>
            <p:cNvSpPr txBox="1"/>
            <p:nvPr/>
          </p:nvSpPr>
          <p:spPr>
            <a:xfrm>
              <a:off x="8000688" y="3382624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>
                <a:defRPr sz="6000" b="0">
                  <a:solidFill>
                    <a:srgbClr val="818080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UTC (+00)</a:t>
              </a:r>
            </a:p>
          </p:txBody>
        </p:sp>
        <p:pic>
          <p:nvPicPr>
            <p:cNvPr id="356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259953" y="431680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57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460417" y="3887541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58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460417" y="2159610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359" name="Paris (+02)"/>
            <p:cNvSpPr txBox="1"/>
            <p:nvPr/>
          </p:nvSpPr>
          <p:spPr>
            <a:xfrm>
              <a:off x="8000688" y="1614237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 defTabSz="800735">
                <a:defRPr sz="5820" b="0">
                  <a:solidFill>
                    <a:srgbClr val="818080"/>
                  </a:solidFill>
                  <a:effectLst>
                    <a:outerShdw blurRad="49276" dist="3695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Paris (+02)</a:t>
              </a:r>
            </a:p>
          </p:txBody>
        </p:sp>
        <p:sp>
          <p:nvSpPr>
            <p:cNvPr id="360" name="Istanbul (+03)"/>
            <p:cNvSpPr txBox="1"/>
            <p:nvPr/>
          </p:nvSpPr>
          <p:spPr>
            <a:xfrm>
              <a:off x="8000688" y="0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lnSpcReduction="10000"/>
            </a:bodyPr>
            <a:lstStyle>
              <a:lvl1pPr defTabSz="635634">
                <a:defRPr sz="4619" b="0">
                  <a:solidFill>
                    <a:srgbClr val="818080"/>
                  </a:solidFill>
                  <a:effectLst>
                    <a:outerShdw blurRad="39116" dist="2933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Istanbul (+03)</a:t>
              </a:r>
            </a:p>
          </p:txBody>
        </p:sp>
        <p:sp>
          <p:nvSpPr>
            <p:cNvPr id="361" name="Ligne"/>
            <p:cNvSpPr/>
            <p:nvPr/>
          </p:nvSpPr>
          <p:spPr>
            <a:xfrm flipV="1">
              <a:off x="2628075" y="2520358"/>
              <a:ext cx="1" cy="2643131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62" name="Jun 7th 2018…"/>
            <p:cNvSpPr txBox="1"/>
            <p:nvPr/>
          </p:nvSpPr>
          <p:spPr>
            <a:xfrm>
              <a:off x="1783815" y="4881950"/>
              <a:ext cx="1688523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22h  (+ 00h)</a:t>
              </a:r>
            </a:p>
          </p:txBody>
        </p:sp>
        <p:sp>
          <p:nvSpPr>
            <p:cNvPr id="363" name="Ligne"/>
            <p:cNvSpPr/>
            <p:nvPr/>
          </p:nvSpPr>
          <p:spPr>
            <a:xfrm flipV="1">
              <a:off x="5863339" y="2533494"/>
              <a:ext cx="1" cy="2616859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64" name="Jun 8th 2018…"/>
            <p:cNvSpPr txBox="1"/>
            <p:nvPr/>
          </p:nvSpPr>
          <p:spPr>
            <a:xfrm>
              <a:off x="5019078" y="4881949"/>
              <a:ext cx="1688523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(+ 02h)</a:t>
              </a:r>
            </a:p>
          </p:txBody>
        </p:sp>
        <p:sp>
          <p:nvSpPr>
            <p:cNvPr id="365" name="Ligne"/>
            <p:cNvSpPr/>
            <p:nvPr/>
          </p:nvSpPr>
          <p:spPr>
            <a:xfrm flipV="1">
              <a:off x="4571622" y="777106"/>
              <a:ext cx="1" cy="4303549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66" name="Jun 8th 2018…"/>
            <p:cNvSpPr txBox="1"/>
            <p:nvPr/>
          </p:nvSpPr>
          <p:spPr>
            <a:xfrm>
              <a:off x="3727360" y="4881950"/>
              <a:ext cx="1688524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(+ 00h)</a:t>
              </a:r>
            </a:p>
          </p:txBody>
        </p:sp>
        <p:sp>
          <p:nvSpPr>
            <p:cNvPr id="367" name="Ligne"/>
            <p:cNvSpPr/>
            <p:nvPr/>
          </p:nvSpPr>
          <p:spPr>
            <a:xfrm flipV="1">
              <a:off x="1367519" y="848266"/>
              <a:ext cx="1" cy="4303550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68" name="Jun 7th 2018…"/>
            <p:cNvSpPr txBox="1"/>
            <p:nvPr/>
          </p:nvSpPr>
          <p:spPr>
            <a:xfrm>
              <a:off x="523257" y="4881950"/>
              <a:ext cx="1688524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  (+ 00h)</a:t>
              </a:r>
            </a:p>
          </p:txBody>
        </p:sp>
        <p:sp>
          <p:nvSpPr>
            <p:cNvPr id="369" name="Rectangle aux angles arrondis"/>
            <p:cNvSpPr/>
            <p:nvPr/>
          </p:nvSpPr>
          <p:spPr>
            <a:xfrm>
              <a:off x="1373612" y="4155575"/>
              <a:ext cx="4497676" cy="132426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UTC is mandatory but not enough"/>
          <p:cNvSpPr txBox="1"/>
          <p:nvPr/>
        </p:nvSpPr>
        <p:spPr>
          <a:xfrm>
            <a:off x="1473200" y="5480110"/>
            <a:ext cx="21437600" cy="2755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6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UTC is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mandatory</a:t>
            </a:r>
            <a:r>
              <a:t> but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not enough</a:t>
            </a:r>
          </a:p>
        </p:txBody>
      </p:sp>
      <p:grpSp>
        <p:nvGrpSpPr>
          <p:cNvPr id="388" name="Grouper"/>
          <p:cNvGrpSpPr/>
          <p:nvPr/>
        </p:nvGrpSpPr>
        <p:grpSpPr>
          <a:xfrm>
            <a:off x="8460513" y="7786955"/>
            <a:ext cx="7640774" cy="4009137"/>
            <a:chOff x="177799" y="0"/>
            <a:chExt cx="7640772" cy="4009135"/>
          </a:xfrm>
        </p:grpSpPr>
        <p:sp>
          <p:nvSpPr>
            <p:cNvPr id="373" name="UTC (+00)"/>
            <p:cNvSpPr txBox="1"/>
            <p:nvPr/>
          </p:nvSpPr>
          <p:spPr>
            <a:xfrm>
              <a:off x="5475952" y="2315187"/>
              <a:ext cx="2342621" cy="9955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 defTabSz="553084">
                <a:defRPr sz="4020" b="0">
                  <a:solidFill>
                    <a:srgbClr val="818080"/>
                  </a:solidFill>
                  <a:effectLst>
                    <a:outerShdw blurRad="34036" dist="2552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UTC (+00)</a:t>
              </a:r>
            </a:p>
          </p:txBody>
        </p:sp>
        <p:pic>
          <p:nvPicPr>
            <p:cNvPr id="374" name="Grouper" descr="Grouper"/>
            <p:cNvPicPr>
              <a:picLocks noChangeAspect="1"/>
            </p:cNvPicPr>
            <p:nvPr/>
          </p:nvPicPr>
          <p:blipFill>
            <a:blip r:embed="rId2"/>
            <a:srcRect l="19429" t="20995" r="16464" b="72126"/>
            <a:stretch>
              <a:fillRect/>
            </a:stretch>
          </p:blipFill>
          <p:spPr>
            <a:xfrm>
              <a:off x="177799" y="295377"/>
              <a:ext cx="4961792" cy="399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1" h="21567" extrusionOk="0">
                  <a:moveTo>
                    <a:pt x="20162" y="1"/>
                  </a:moveTo>
                  <a:cubicBezTo>
                    <a:pt x="20142" y="-9"/>
                    <a:pt x="20119" y="47"/>
                    <a:pt x="20098" y="151"/>
                  </a:cubicBezTo>
                  <a:cubicBezTo>
                    <a:pt x="20052" y="382"/>
                    <a:pt x="20065" y="545"/>
                    <a:pt x="20133" y="580"/>
                  </a:cubicBezTo>
                  <a:cubicBezTo>
                    <a:pt x="20194" y="612"/>
                    <a:pt x="20228" y="434"/>
                    <a:pt x="20209" y="194"/>
                  </a:cubicBezTo>
                  <a:cubicBezTo>
                    <a:pt x="20199" y="74"/>
                    <a:pt x="20182" y="12"/>
                    <a:pt x="20162" y="1"/>
                  </a:cubicBezTo>
                  <a:close/>
                  <a:moveTo>
                    <a:pt x="20317" y="687"/>
                  </a:moveTo>
                  <a:cubicBezTo>
                    <a:pt x="20283" y="713"/>
                    <a:pt x="20488" y="1796"/>
                    <a:pt x="20775" y="3110"/>
                  </a:cubicBezTo>
                  <a:cubicBezTo>
                    <a:pt x="21323" y="5614"/>
                    <a:pt x="21486" y="6153"/>
                    <a:pt x="21311" y="4889"/>
                  </a:cubicBezTo>
                  <a:cubicBezTo>
                    <a:pt x="21176" y="3912"/>
                    <a:pt x="20398" y="626"/>
                    <a:pt x="20317" y="687"/>
                  </a:cubicBezTo>
                  <a:close/>
                  <a:moveTo>
                    <a:pt x="21454" y="5746"/>
                  </a:moveTo>
                  <a:cubicBezTo>
                    <a:pt x="21447" y="5782"/>
                    <a:pt x="21448" y="5984"/>
                    <a:pt x="21454" y="6347"/>
                  </a:cubicBezTo>
                  <a:cubicBezTo>
                    <a:pt x="21465" y="6900"/>
                    <a:pt x="21386" y="7989"/>
                    <a:pt x="21282" y="8769"/>
                  </a:cubicBezTo>
                  <a:cubicBezTo>
                    <a:pt x="21128" y="9921"/>
                    <a:pt x="21077" y="10015"/>
                    <a:pt x="21006" y="9283"/>
                  </a:cubicBezTo>
                  <a:cubicBezTo>
                    <a:pt x="20935" y="8543"/>
                    <a:pt x="20925" y="8572"/>
                    <a:pt x="20953" y="9476"/>
                  </a:cubicBezTo>
                  <a:cubicBezTo>
                    <a:pt x="20978" y="10304"/>
                    <a:pt x="20825" y="11591"/>
                    <a:pt x="20331" y="14643"/>
                  </a:cubicBezTo>
                  <a:cubicBezTo>
                    <a:pt x="19970" y="16873"/>
                    <a:pt x="19608" y="19342"/>
                    <a:pt x="19528" y="20131"/>
                  </a:cubicBezTo>
                  <a:cubicBezTo>
                    <a:pt x="19448" y="20919"/>
                    <a:pt x="19399" y="21558"/>
                    <a:pt x="19418" y="21567"/>
                  </a:cubicBezTo>
                  <a:cubicBezTo>
                    <a:pt x="19470" y="21591"/>
                    <a:pt x="20973" y="12777"/>
                    <a:pt x="21253" y="10805"/>
                  </a:cubicBezTo>
                  <a:cubicBezTo>
                    <a:pt x="21517" y="8940"/>
                    <a:pt x="21600" y="7343"/>
                    <a:pt x="21499" y="6111"/>
                  </a:cubicBezTo>
                  <a:cubicBezTo>
                    <a:pt x="21476" y="5829"/>
                    <a:pt x="21462" y="5711"/>
                    <a:pt x="21454" y="5746"/>
                  </a:cubicBezTo>
                  <a:close/>
                  <a:moveTo>
                    <a:pt x="19642" y="8104"/>
                  </a:moveTo>
                  <a:cubicBezTo>
                    <a:pt x="18856" y="8018"/>
                    <a:pt x="17369" y="8565"/>
                    <a:pt x="16685" y="9348"/>
                  </a:cubicBezTo>
                  <a:cubicBezTo>
                    <a:pt x="16023" y="10105"/>
                    <a:pt x="8977" y="11266"/>
                    <a:pt x="3453" y="11534"/>
                  </a:cubicBezTo>
                  <a:lnTo>
                    <a:pt x="0" y="11706"/>
                  </a:lnTo>
                  <a:lnTo>
                    <a:pt x="2960" y="12285"/>
                  </a:lnTo>
                  <a:cubicBezTo>
                    <a:pt x="4588" y="12603"/>
                    <a:pt x="6193" y="12964"/>
                    <a:pt x="6528" y="13078"/>
                  </a:cubicBezTo>
                  <a:cubicBezTo>
                    <a:pt x="6863" y="13192"/>
                    <a:pt x="7281" y="13381"/>
                    <a:pt x="7457" y="13507"/>
                  </a:cubicBezTo>
                  <a:cubicBezTo>
                    <a:pt x="7740" y="13709"/>
                    <a:pt x="8764" y="13476"/>
                    <a:pt x="14624" y="11813"/>
                  </a:cubicBezTo>
                  <a:cubicBezTo>
                    <a:pt x="15422" y="11587"/>
                    <a:pt x="16402" y="11089"/>
                    <a:pt x="16801" y="10720"/>
                  </a:cubicBezTo>
                  <a:cubicBezTo>
                    <a:pt x="17200" y="10350"/>
                    <a:pt x="18154" y="9834"/>
                    <a:pt x="18920" y="9562"/>
                  </a:cubicBezTo>
                  <a:cubicBezTo>
                    <a:pt x="19888" y="9218"/>
                    <a:pt x="20259" y="8856"/>
                    <a:pt x="20138" y="8405"/>
                  </a:cubicBezTo>
                  <a:cubicBezTo>
                    <a:pt x="20088" y="8219"/>
                    <a:pt x="19904" y="8133"/>
                    <a:pt x="19642" y="810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75" name="Grouper" descr="Grouper"/>
            <p:cNvPicPr>
              <a:picLocks noChangeAspect="1"/>
            </p:cNvPicPr>
            <p:nvPr/>
          </p:nvPicPr>
          <p:blipFill>
            <a:blip r:embed="rId2"/>
            <a:srcRect l="19429" t="20995" r="16464" b="72126"/>
            <a:stretch>
              <a:fillRect/>
            </a:stretch>
          </p:blipFill>
          <p:spPr>
            <a:xfrm>
              <a:off x="315004" y="2660690"/>
              <a:ext cx="4961792" cy="399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1" h="21567" extrusionOk="0">
                  <a:moveTo>
                    <a:pt x="20162" y="1"/>
                  </a:moveTo>
                  <a:cubicBezTo>
                    <a:pt x="20142" y="-9"/>
                    <a:pt x="20119" y="47"/>
                    <a:pt x="20098" y="151"/>
                  </a:cubicBezTo>
                  <a:cubicBezTo>
                    <a:pt x="20052" y="382"/>
                    <a:pt x="20065" y="545"/>
                    <a:pt x="20133" y="580"/>
                  </a:cubicBezTo>
                  <a:cubicBezTo>
                    <a:pt x="20194" y="612"/>
                    <a:pt x="20228" y="434"/>
                    <a:pt x="20209" y="194"/>
                  </a:cubicBezTo>
                  <a:cubicBezTo>
                    <a:pt x="20199" y="74"/>
                    <a:pt x="20182" y="12"/>
                    <a:pt x="20162" y="1"/>
                  </a:cubicBezTo>
                  <a:close/>
                  <a:moveTo>
                    <a:pt x="20317" y="687"/>
                  </a:moveTo>
                  <a:cubicBezTo>
                    <a:pt x="20283" y="713"/>
                    <a:pt x="20488" y="1796"/>
                    <a:pt x="20775" y="3110"/>
                  </a:cubicBezTo>
                  <a:cubicBezTo>
                    <a:pt x="21323" y="5614"/>
                    <a:pt x="21486" y="6153"/>
                    <a:pt x="21311" y="4889"/>
                  </a:cubicBezTo>
                  <a:cubicBezTo>
                    <a:pt x="21176" y="3912"/>
                    <a:pt x="20398" y="626"/>
                    <a:pt x="20317" y="687"/>
                  </a:cubicBezTo>
                  <a:close/>
                  <a:moveTo>
                    <a:pt x="21454" y="5746"/>
                  </a:moveTo>
                  <a:cubicBezTo>
                    <a:pt x="21447" y="5782"/>
                    <a:pt x="21448" y="5984"/>
                    <a:pt x="21454" y="6347"/>
                  </a:cubicBezTo>
                  <a:cubicBezTo>
                    <a:pt x="21465" y="6900"/>
                    <a:pt x="21386" y="7989"/>
                    <a:pt x="21282" y="8769"/>
                  </a:cubicBezTo>
                  <a:cubicBezTo>
                    <a:pt x="21128" y="9921"/>
                    <a:pt x="21077" y="10015"/>
                    <a:pt x="21006" y="9283"/>
                  </a:cubicBezTo>
                  <a:cubicBezTo>
                    <a:pt x="20935" y="8543"/>
                    <a:pt x="20925" y="8572"/>
                    <a:pt x="20953" y="9476"/>
                  </a:cubicBezTo>
                  <a:cubicBezTo>
                    <a:pt x="20978" y="10304"/>
                    <a:pt x="20825" y="11591"/>
                    <a:pt x="20331" y="14643"/>
                  </a:cubicBezTo>
                  <a:cubicBezTo>
                    <a:pt x="19970" y="16873"/>
                    <a:pt x="19608" y="19342"/>
                    <a:pt x="19528" y="20131"/>
                  </a:cubicBezTo>
                  <a:cubicBezTo>
                    <a:pt x="19448" y="20919"/>
                    <a:pt x="19399" y="21558"/>
                    <a:pt x="19418" y="21567"/>
                  </a:cubicBezTo>
                  <a:cubicBezTo>
                    <a:pt x="19470" y="21591"/>
                    <a:pt x="20973" y="12777"/>
                    <a:pt x="21253" y="10805"/>
                  </a:cubicBezTo>
                  <a:cubicBezTo>
                    <a:pt x="21517" y="8940"/>
                    <a:pt x="21600" y="7343"/>
                    <a:pt x="21499" y="6111"/>
                  </a:cubicBezTo>
                  <a:cubicBezTo>
                    <a:pt x="21476" y="5829"/>
                    <a:pt x="21462" y="5711"/>
                    <a:pt x="21454" y="5746"/>
                  </a:cubicBezTo>
                  <a:close/>
                  <a:moveTo>
                    <a:pt x="19642" y="8104"/>
                  </a:moveTo>
                  <a:cubicBezTo>
                    <a:pt x="18856" y="8018"/>
                    <a:pt x="17369" y="8565"/>
                    <a:pt x="16685" y="9348"/>
                  </a:cubicBezTo>
                  <a:cubicBezTo>
                    <a:pt x="16023" y="10105"/>
                    <a:pt x="8977" y="11266"/>
                    <a:pt x="3453" y="11534"/>
                  </a:cubicBezTo>
                  <a:lnTo>
                    <a:pt x="0" y="11706"/>
                  </a:lnTo>
                  <a:lnTo>
                    <a:pt x="2960" y="12285"/>
                  </a:lnTo>
                  <a:cubicBezTo>
                    <a:pt x="4588" y="12603"/>
                    <a:pt x="6193" y="12964"/>
                    <a:pt x="6528" y="13078"/>
                  </a:cubicBezTo>
                  <a:cubicBezTo>
                    <a:pt x="6863" y="13192"/>
                    <a:pt x="7281" y="13381"/>
                    <a:pt x="7457" y="13507"/>
                  </a:cubicBezTo>
                  <a:cubicBezTo>
                    <a:pt x="7740" y="13709"/>
                    <a:pt x="8764" y="13476"/>
                    <a:pt x="14624" y="11813"/>
                  </a:cubicBezTo>
                  <a:cubicBezTo>
                    <a:pt x="15422" y="11587"/>
                    <a:pt x="16402" y="11089"/>
                    <a:pt x="16801" y="10720"/>
                  </a:cubicBezTo>
                  <a:cubicBezTo>
                    <a:pt x="17200" y="10350"/>
                    <a:pt x="18154" y="9834"/>
                    <a:pt x="18920" y="9562"/>
                  </a:cubicBezTo>
                  <a:cubicBezTo>
                    <a:pt x="19888" y="9218"/>
                    <a:pt x="20259" y="8856"/>
                    <a:pt x="20138" y="8405"/>
                  </a:cubicBezTo>
                  <a:cubicBezTo>
                    <a:pt x="20088" y="8219"/>
                    <a:pt x="19904" y="8133"/>
                    <a:pt x="19642" y="810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76" name="Grouper" descr="Grouper"/>
            <p:cNvPicPr>
              <a:picLocks noChangeAspect="1"/>
            </p:cNvPicPr>
            <p:nvPr/>
          </p:nvPicPr>
          <p:blipFill>
            <a:blip r:embed="rId2"/>
            <a:srcRect l="19429" t="20995" r="16464" b="72126"/>
            <a:stretch>
              <a:fillRect/>
            </a:stretch>
          </p:blipFill>
          <p:spPr>
            <a:xfrm>
              <a:off x="315004" y="1478034"/>
              <a:ext cx="4961792" cy="399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1" h="21567" extrusionOk="0">
                  <a:moveTo>
                    <a:pt x="20162" y="1"/>
                  </a:moveTo>
                  <a:cubicBezTo>
                    <a:pt x="20142" y="-9"/>
                    <a:pt x="20119" y="47"/>
                    <a:pt x="20098" y="151"/>
                  </a:cubicBezTo>
                  <a:cubicBezTo>
                    <a:pt x="20052" y="382"/>
                    <a:pt x="20065" y="545"/>
                    <a:pt x="20133" y="580"/>
                  </a:cubicBezTo>
                  <a:cubicBezTo>
                    <a:pt x="20194" y="612"/>
                    <a:pt x="20228" y="434"/>
                    <a:pt x="20209" y="194"/>
                  </a:cubicBezTo>
                  <a:cubicBezTo>
                    <a:pt x="20199" y="74"/>
                    <a:pt x="20182" y="12"/>
                    <a:pt x="20162" y="1"/>
                  </a:cubicBezTo>
                  <a:close/>
                  <a:moveTo>
                    <a:pt x="20317" y="687"/>
                  </a:moveTo>
                  <a:cubicBezTo>
                    <a:pt x="20283" y="713"/>
                    <a:pt x="20488" y="1796"/>
                    <a:pt x="20775" y="3110"/>
                  </a:cubicBezTo>
                  <a:cubicBezTo>
                    <a:pt x="21323" y="5614"/>
                    <a:pt x="21486" y="6153"/>
                    <a:pt x="21311" y="4889"/>
                  </a:cubicBezTo>
                  <a:cubicBezTo>
                    <a:pt x="21176" y="3912"/>
                    <a:pt x="20398" y="626"/>
                    <a:pt x="20317" y="687"/>
                  </a:cubicBezTo>
                  <a:close/>
                  <a:moveTo>
                    <a:pt x="21454" y="5746"/>
                  </a:moveTo>
                  <a:cubicBezTo>
                    <a:pt x="21447" y="5782"/>
                    <a:pt x="21448" y="5984"/>
                    <a:pt x="21454" y="6347"/>
                  </a:cubicBezTo>
                  <a:cubicBezTo>
                    <a:pt x="21465" y="6900"/>
                    <a:pt x="21386" y="7989"/>
                    <a:pt x="21282" y="8769"/>
                  </a:cubicBezTo>
                  <a:cubicBezTo>
                    <a:pt x="21128" y="9921"/>
                    <a:pt x="21077" y="10015"/>
                    <a:pt x="21006" y="9283"/>
                  </a:cubicBezTo>
                  <a:cubicBezTo>
                    <a:pt x="20935" y="8543"/>
                    <a:pt x="20925" y="8572"/>
                    <a:pt x="20953" y="9476"/>
                  </a:cubicBezTo>
                  <a:cubicBezTo>
                    <a:pt x="20978" y="10304"/>
                    <a:pt x="20825" y="11591"/>
                    <a:pt x="20331" y="14643"/>
                  </a:cubicBezTo>
                  <a:cubicBezTo>
                    <a:pt x="19970" y="16873"/>
                    <a:pt x="19608" y="19342"/>
                    <a:pt x="19528" y="20131"/>
                  </a:cubicBezTo>
                  <a:cubicBezTo>
                    <a:pt x="19448" y="20919"/>
                    <a:pt x="19399" y="21558"/>
                    <a:pt x="19418" y="21567"/>
                  </a:cubicBezTo>
                  <a:cubicBezTo>
                    <a:pt x="19470" y="21591"/>
                    <a:pt x="20973" y="12777"/>
                    <a:pt x="21253" y="10805"/>
                  </a:cubicBezTo>
                  <a:cubicBezTo>
                    <a:pt x="21517" y="8940"/>
                    <a:pt x="21600" y="7343"/>
                    <a:pt x="21499" y="6111"/>
                  </a:cubicBezTo>
                  <a:cubicBezTo>
                    <a:pt x="21476" y="5829"/>
                    <a:pt x="21462" y="5711"/>
                    <a:pt x="21454" y="5746"/>
                  </a:cubicBezTo>
                  <a:close/>
                  <a:moveTo>
                    <a:pt x="19642" y="8104"/>
                  </a:moveTo>
                  <a:cubicBezTo>
                    <a:pt x="18856" y="8018"/>
                    <a:pt x="17369" y="8565"/>
                    <a:pt x="16685" y="9348"/>
                  </a:cubicBezTo>
                  <a:cubicBezTo>
                    <a:pt x="16023" y="10105"/>
                    <a:pt x="8977" y="11266"/>
                    <a:pt x="3453" y="11534"/>
                  </a:cubicBezTo>
                  <a:lnTo>
                    <a:pt x="0" y="11706"/>
                  </a:lnTo>
                  <a:lnTo>
                    <a:pt x="2960" y="12285"/>
                  </a:lnTo>
                  <a:cubicBezTo>
                    <a:pt x="4588" y="12603"/>
                    <a:pt x="6193" y="12964"/>
                    <a:pt x="6528" y="13078"/>
                  </a:cubicBezTo>
                  <a:cubicBezTo>
                    <a:pt x="6863" y="13192"/>
                    <a:pt x="7281" y="13381"/>
                    <a:pt x="7457" y="13507"/>
                  </a:cubicBezTo>
                  <a:cubicBezTo>
                    <a:pt x="7740" y="13709"/>
                    <a:pt x="8764" y="13476"/>
                    <a:pt x="14624" y="11813"/>
                  </a:cubicBezTo>
                  <a:cubicBezTo>
                    <a:pt x="15422" y="11587"/>
                    <a:pt x="16402" y="11089"/>
                    <a:pt x="16801" y="10720"/>
                  </a:cubicBezTo>
                  <a:cubicBezTo>
                    <a:pt x="17200" y="10350"/>
                    <a:pt x="18154" y="9834"/>
                    <a:pt x="18920" y="9562"/>
                  </a:cubicBezTo>
                  <a:cubicBezTo>
                    <a:pt x="19888" y="9218"/>
                    <a:pt x="20259" y="8856"/>
                    <a:pt x="20138" y="8405"/>
                  </a:cubicBezTo>
                  <a:cubicBezTo>
                    <a:pt x="20088" y="8219"/>
                    <a:pt x="19904" y="8133"/>
                    <a:pt x="19642" y="810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377" name="Paris (+02)"/>
            <p:cNvSpPr txBox="1"/>
            <p:nvPr/>
          </p:nvSpPr>
          <p:spPr>
            <a:xfrm>
              <a:off x="5475952" y="1104840"/>
              <a:ext cx="2342621" cy="9955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 defTabSz="536575">
                <a:defRPr sz="3900" b="0">
                  <a:solidFill>
                    <a:srgbClr val="818080"/>
                  </a:solidFill>
                  <a:effectLst>
                    <a:outerShdw blurRad="33020" dist="24765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Paris (+02)</a:t>
              </a:r>
            </a:p>
          </p:txBody>
        </p:sp>
        <p:sp>
          <p:nvSpPr>
            <p:cNvPr id="378" name="Istanbul (+03)"/>
            <p:cNvSpPr txBox="1"/>
            <p:nvPr/>
          </p:nvSpPr>
          <p:spPr>
            <a:xfrm>
              <a:off x="5475952" y="0"/>
              <a:ext cx="2342621" cy="9955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lnSpcReduction="10000"/>
            </a:bodyPr>
            <a:lstStyle>
              <a:lvl1pPr defTabSz="429259">
                <a:defRPr sz="3120" b="0">
                  <a:solidFill>
                    <a:srgbClr val="818080"/>
                  </a:solidFill>
                  <a:effectLst>
                    <a:outerShdw blurRad="26416" dist="19812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Istanbul (+03)</a:t>
              </a:r>
            </a:p>
          </p:txBody>
        </p:sp>
        <p:sp>
          <p:nvSpPr>
            <p:cNvPr id="379" name="Ligne"/>
            <p:cNvSpPr/>
            <p:nvPr/>
          </p:nvSpPr>
          <p:spPr>
            <a:xfrm flipV="1">
              <a:off x="1798747" y="1725022"/>
              <a:ext cx="1" cy="1809052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80" name="Jun 7th 2018…"/>
            <p:cNvSpPr txBox="1"/>
            <p:nvPr/>
          </p:nvSpPr>
          <p:spPr>
            <a:xfrm>
              <a:off x="1220905" y="3341378"/>
              <a:ext cx="1155685" cy="667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22h  (+ 00h)</a:t>
              </a:r>
            </a:p>
          </p:txBody>
        </p:sp>
        <p:sp>
          <p:nvSpPr>
            <p:cNvPr id="381" name="Ligne"/>
            <p:cNvSpPr/>
            <p:nvPr/>
          </p:nvSpPr>
          <p:spPr>
            <a:xfrm flipV="1">
              <a:off x="4013075" y="1734013"/>
              <a:ext cx="1" cy="1791070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82" name="Jun 8th 2018…"/>
            <p:cNvSpPr txBox="1"/>
            <p:nvPr/>
          </p:nvSpPr>
          <p:spPr>
            <a:xfrm>
              <a:off x="3435233" y="3341377"/>
              <a:ext cx="1155685" cy="6677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(+ 02h)</a:t>
              </a:r>
            </a:p>
          </p:txBody>
        </p:sp>
        <p:sp>
          <p:nvSpPr>
            <p:cNvPr id="383" name="Ligne"/>
            <p:cNvSpPr/>
            <p:nvPr/>
          </p:nvSpPr>
          <p:spPr>
            <a:xfrm flipV="1">
              <a:off x="3128979" y="531878"/>
              <a:ext cx="1" cy="2945501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84" name="Jun 8th 2018…"/>
            <p:cNvSpPr txBox="1"/>
            <p:nvPr/>
          </p:nvSpPr>
          <p:spPr>
            <a:xfrm>
              <a:off x="2551136" y="3341378"/>
              <a:ext cx="1155685" cy="667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(+ 00h)</a:t>
              </a:r>
            </a:p>
          </p:txBody>
        </p:sp>
        <p:sp>
          <p:nvSpPr>
            <p:cNvPr id="385" name="Ligne"/>
            <p:cNvSpPr/>
            <p:nvPr/>
          </p:nvSpPr>
          <p:spPr>
            <a:xfrm flipV="1">
              <a:off x="935978" y="580583"/>
              <a:ext cx="1" cy="2945501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86" name="Jun 7th 2018…"/>
            <p:cNvSpPr txBox="1"/>
            <p:nvPr/>
          </p:nvSpPr>
          <p:spPr>
            <a:xfrm>
              <a:off x="358136" y="3341378"/>
              <a:ext cx="1155685" cy="667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  (+ 00h)</a:t>
              </a:r>
            </a:p>
          </p:txBody>
        </p:sp>
        <p:sp>
          <p:nvSpPr>
            <p:cNvPr id="387" name="Rectangle aux angles arrondis"/>
            <p:cNvSpPr/>
            <p:nvPr/>
          </p:nvSpPr>
          <p:spPr>
            <a:xfrm>
              <a:off x="940148" y="2844221"/>
              <a:ext cx="3078368" cy="90637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We need UTC Time + time zone of the event"/>
          <p:cNvSpPr txBox="1"/>
          <p:nvPr/>
        </p:nvSpPr>
        <p:spPr>
          <a:xfrm>
            <a:off x="1473200" y="6512911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72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We need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UTC Time + time zone</a:t>
            </a:r>
            <a:r>
              <a:t> of the event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time zone of the event?"/>
          <p:cNvSpPr txBox="1"/>
          <p:nvPr/>
        </p:nvSpPr>
        <p:spPr>
          <a:xfrm>
            <a:off x="1473200" y="6512911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8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 zone</a:t>
            </a:r>
            <a:r>
              <a:t> of the event?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Time zone of the action that originated the event?"/>
          <p:cNvSpPr txBox="1"/>
          <p:nvPr/>
        </p:nvSpPr>
        <p:spPr>
          <a:xfrm>
            <a:off x="1444557" y="8689205"/>
            <a:ext cx="8033393" cy="334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55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Time zone of the action that originated the event?</a:t>
            </a:r>
          </a:p>
        </p:txBody>
      </p:sp>
      <p:sp>
        <p:nvSpPr>
          <p:cNvPr id="395" name="time zone of the event?"/>
          <p:cNvSpPr txBox="1"/>
          <p:nvPr/>
        </p:nvSpPr>
        <p:spPr>
          <a:xfrm>
            <a:off x="1473200" y="6512911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8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 zone</a:t>
            </a:r>
            <a:r>
              <a:t> of the event?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Time zone of the action that originated the event?"/>
          <p:cNvSpPr txBox="1"/>
          <p:nvPr/>
        </p:nvSpPr>
        <p:spPr>
          <a:xfrm>
            <a:off x="1444557" y="8689205"/>
            <a:ext cx="8033393" cy="334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55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Time zone of the action that originated the event?</a:t>
            </a:r>
          </a:p>
        </p:txBody>
      </p:sp>
      <p:sp>
        <p:nvSpPr>
          <p:cNvPr id="398" name="Time zone associated with the topic (i.e. a Fund)?"/>
          <p:cNvSpPr txBox="1"/>
          <p:nvPr/>
        </p:nvSpPr>
        <p:spPr>
          <a:xfrm>
            <a:off x="15086519" y="8689205"/>
            <a:ext cx="8033393" cy="334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55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Time zone associated with the topic (i.e. a Fund)?</a:t>
            </a:r>
          </a:p>
        </p:txBody>
      </p:sp>
      <p:sp>
        <p:nvSpPr>
          <p:cNvPr id="399" name="time zone of the event?"/>
          <p:cNvSpPr txBox="1"/>
          <p:nvPr/>
        </p:nvSpPr>
        <p:spPr>
          <a:xfrm>
            <a:off x="1473200" y="6512911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8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 zone</a:t>
            </a:r>
            <a:r>
              <a:t> of the event?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Rectangle"/>
          <p:cNvSpPr/>
          <p:nvPr/>
        </p:nvSpPr>
        <p:spPr>
          <a:xfrm>
            <a:off x="-414753" y="-297330"/>
            <a:ext cx="28208323" cy="143106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pic>
        <p:nvPicPr>
          <p:cNvPr id="403" name="wrapup.jpg" descr="wrapup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3550" y="2861003"/>
            <a:ext cx="7796901" cy="5073093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- Wrap up -"/>
          <p:cNvSpPr txBox="1"/>
          <p:nvPr/>
        </p:nvSpPr>
        <p:spPr>
          <a:xfrm>
            <a:off x="3101375" y="6047761"/>
            <a:ext cx="18181250" cy="4807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2700">
              <a:defRPr sz="24000" b="0">
                <a:solidFill>
                  <a:srgbClr val="FFFFFF"/>
                </a:solidFill>
                <a:latin typeface="Alte Haas Grotesk"/>
                <a:ea typeface="Alte Haas Grotesk"/>
                <a:cs typeface="Alte Haas Grotesk"/>
                <a:sym typeface="Alte Haas Grotesk"/>
              </a:defRPr>
            </a:lvl1pPr>
          </a:lstStyle>
          <a:p>
            <a:r>
              <a:t>- Wrap up -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1 Forward-only projections with filters"/>
          <p:cNvSpPr txBox="1">
            <a:spLocks noGrp="1"/>
          </p:cNvSpPr>
          <p:nvPr>
            <p:ph type="title"/>
          </p:nvPr>
        </p:nvSpPr>
        <p:spPr>
          <a:xfrm>
            <a:off x="1720599" y="410922"/>
            <a:ext cx="21437601" cy="3380878"/>
          </a:xfrm>
          <a:prstGeom prst="rect">
            <a:avLst/>
          </a:prstGeom>
        </p:spPr>
        <p:txBody>
          <a:bodyPr anchor="b"/>
          <a:lstStyle/>
          <a:p>
            <a:pPr>
              <a:defRPr sz="8000"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sz="20000" b="1">
                <a:latin typeface="Alte Haas Grotesk"/>
                <a:ea typeface="Alte Haas Grotesk"/>
                <a:cs typeface="Alte Haas Grotesk"/>
                <a:sym typeface="Alte Haas Grotesk"/>
              </a:rPr>
              <a:t>1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Forward-only</a:t>
            </a:r>
            <a:r>
              <a:t> projections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t>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filters</a:t>
            </a:r>
          </a:p>
        </p:txBody>
      </p:sp>
      <p:sp>
        <p:nvSpPr>
          <p:cNvPr id="409" name="2 Sort - then - Apply events"/>
          <p:cNvSpPr txBox="1"/>
          <p:nvPr/>
        </p:nvSpPr>
        <p:spPr>
          <a:xfrm>
            <a:off x="1720599" y="4880255"/>
            <a:ext cx="21437601" cy="3599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algn="l">
              <a:defRPr sz="8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sz="20000" b="1">
                <a:solidFill>
                  <a:srgbClr val="C9A3CD"/>
                </a:solidFill>
                <a:latin typeface="Alte Haas Grotesk"/>
                <a:ea typeface="Alte Haas Grotesk"/>
                <a:cs typeface="Alte Haas Grotesk"/>
                <a:sym typeface="Alte Haas Grotesk"/>
              </a:rPr>
              <a:t>2</a:t>
            </a:r>
            <a:r>
              <a:rPr sz="20000" b="1">
                <a:latin typeface="Alte Haas Grotesk"/>
                <a:ea typeface="Alte Haas Grotesk"/>
                <a:cs typeface="Alte Haas Grotesk"/>
                <a:sym typeface="Alte Haas Grotesk"/>
              </a:rPr>
              <a:t> </a:t>
            </a:r>
            <a:r>
              <a:rPr b="1">
                <a:solidFill>
                  <a:srgbClr val="C9A3C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Sort - then - Apply</a:t>
            </a:r>
            <a:r>
              <a:rPr>
                <a:solidFill>
                  <a:srgbClr val="C9A3CD"/>
                </a:solidFill>
              </a:rPr>
              <a:t> events</a:t>
            </a:r>
          </a:p>
        </p:txBody>
      </p:sp>
      <p:sp>
        <p:nvSpPr>
          <p:cNvPr id="410" name="3 Rebased Timelines with branches"/>
          <p:cNvSpPr txBox="1"/>
          <p:nvPr/>
        </p:nvSpPr>
        <p:spPr>
          <a:xfrm>
            <a:off x="1720599" y="9568600"/>
            <a:ext cx="21437601" cy="3380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algn="l">
              <a:defRPr sz="8000" b="0">
                <a:solidFill>
                  <a:srgbClr val="A178C1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sz="20000" b="1">
                <a:latin typeface="Alte Haas Grotesk"/>
                <a:ea typeface="Alte Haas Grotesk"/>
                <a:cs typeface="Alte Haas Grotesk"/>
                <a:sym typeface="Alte Haas Grotesk"/>
              </a:rPr>
              <a:t>3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Rebased Timelines</a:t>
            </a:r>
            <a:r>
              <a:t> with branches</a:t>
            </a:r>
          </a:p>
        </p:txBody>
      </p:sp>
      <p:sp>
        <p:nvSpPr>
          <p:cNvPr id="411" name="too complicated"/>
          <p:cNvSpPr txBox="1"/>
          <p:nvPr/>
        </p:nvSpPr>
        <p:spPr>
          <a:xfrm rot="438389">
            <a:off x="15336349" y="10455416"/>
            <a:ext cx="6997127" cy="2016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algn="l" defTabSz="668655">
              <a:defRPr sz="8100" b="0">
                <a:solidFill>
                  <a:srgbClr val="F6FB5B"/>
                </a:solidFill>
                <a:effectLst>
                  <a:outerShdw blurRad="41148" dist="30861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too complicated</a:t>
            </a:r>
          </a:p>
        </p:txBody>
      </p:sp>
      <p:sp>
        <p:nvSpPr>
          <p:cNvPr id="412" name="not compliant with big streams of events"/>
          <p:cNvSpPr txBox="1"/>
          <p:nvPr/>
        </p:nvSpPr>
        <p:spPr>
          <a:xfrm rot="438389">
            <a:off x="13901408" y="5939551"/>
            <a:ext cx="9867008" cy="2384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>
            <a:lvl1pPr defTabSz="627379">
              <a:defRPr sz="7600" b="0">
                <a:solidFill>
                  <a:srgbClr val="F6FB5B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not compliant with big streams of events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8855" y="-151232"/>
            <a:ext cx="24921710" cy="14018464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Rectangle"/>
          <p:cNvSpPr/>
          <p:nvPr/>
        </p:nvSpPr>
        <p:spPr>
          <a:xfrm>
            <a:off x="-238057" y="9512497"/>
            <a:ext cx="24860114" cy="2415129"/>
          </a:xfrm>
          <a:prstGeom prst="rect">
            <a:avLst/>
          </a:prstGeom>
          <a:solidFill>
            <a:srgbClr val="000000">
              <a:alpha val="7884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cap="all">
                <a:solidFill>
                  <a:srgbClr val="C9A3CD"/>
                </a:solidFill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endParaRPr/>
          </a:p>
        </p:txBody>
      </p:sp>
      <p:sp>
        <p:nvSpPr>
          <p:cNvPr id="141" name="Once upon a time"/>
          <p:cNvSpPr txBox="1"/>
          <p:nvPr/>
        </p:nvSpPr>
        <p:spPr>
          <a:xfrm>
            <a:off x="1150509" y="10173418"/>
            <a:ext cx="8341234" cy="1093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600" cap="all">
                <a:solidFill>
                  <a:srgbClr val="C9A3CD"/>
                </a:solidFill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rPr dirty="0"/>
              <a:t>Once upon a </a:t>
            </a:r>
            <a:r>
              <a:rPr dirty="0">
                <a:solidFill>
                  <a:srgbClr val="FFFFFF"/>
                </a:solidFill>
              </a:rPr>
              <a:t>time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hallenge #7…"/>
          <p:cNvSpPr txBox="1">
            <a:spLocks noGrp="1"/>
          </p:cNvSpPr>
          <p:nvPr>
            <p:ph type="title"/>
          </p:nvPr>
        </p:nvSpPr>
        <p:spPr>
          <a:xfrm>
            <a:off x="1473200" y="5156200"/>
            <a:ext cx="21437600" cy="6441535"/>
          </a:xfrm>
          <a:prstGeom prst="rect">
            <a:avLst/>
          </a:prstGeom>
        </p:spPr>
        <p:txBody>
          <a:bodyPr anchor="t"/>
          <a:lstStyle/>
          <a:p>
            <a:pPr>
              <a:defRPr sz="8100" b="1">
                <a:solidFill>
                  <a:srgbClr val="C9A3CD"/>
                </a:solidFill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rPr dirty="0"/>
              <a:t>Challenge #7</a:t>
            </a:r>
          </a:p>
          <a:p>
            <a: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dirty="0"/>
              <a:t>Is U.T.C. enough?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rouper"/>
          <p:cNvGrpSpPr/>
          <p:nvPr/>
        </p:nvGrpSpPr>
        <p:grpSpPr>
          <a:xfrm>
            <a:off x="9339610" y="925710"/>
            <a:ext cx="6674285" cy="1748317"/>
            <a:chOff x="209549" y="0"/>
            <a:chExt cx="6674284" cy="1748315"/>
          </a:xfrm>
        </p:grpSpPr>
        <p:sp>
          <p:nvSpPr>
            <p:cNvPr id="149" name="t"/>
            <p:cNvSpPr txBox="1"/>
            <p:nvPr/>
          </p:nvSpPr>
          <p:spPr>
            <a:xfrm>
              <a:off x="6113895" y="0"/>
              <a:ext cx="769939" cy="17483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10000" b="0">
                  <a:solidFill>
                    <a:srgbClr val="81808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</a:t>
              </a:r>
            </a:p>
          </p:txBody>
        </p:sp>
        <p:pic>
          <p:nvPicPr>
            <p:cNvPr id="150" name="Image PNG-1E3317E4F88B-1.png" descr="Image PNG-1E3317E4F88B-1.png"/>
            <p:cNvPicPr>
              <a:picLocks noChangeAspect="1"/>
            </p:cNvPicPr>
            <p:nvPr/>
          </p:nvPicPr>
          <p:blipFill>
            <a:blip r:embed="rId3"/>
            <a:srcRect l="19431" t="20993" r="16463" b="72124"/>
            <a:stretch>
              <a:fillRect/>
            </a:stretch>
          </p:blipFill>
          <p:spPr>
            <a:xfrm>
              <a:off x="209550" y="538307"/>
              <a:ext cx="5840932" cy="470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1" y="1"/>
                  </a:moveTo>
                  <a:cubicBezTo>
                    <a:pt x="20141" y="-9"/>
                    <a:pt x="20118" y="43"/>
                    <a:pt x="20097" y="147"/>
                  </a:cubicBezTo>
                  <a:cubicBezTo>
                    <a:pt x="20051" y="377"/>
                    <a:pt x="20064" y="549"/>
                    <a:pt x="20132" y="584"/>
                  </a:cubicBezTo>
                  <a:cubicBezTo>
                    <a:pt x="20193" y="615"/>
                    <a:pt x="20227" y="441"/>
                    <a:pt x="20208" y="202"/>
                  </a:cubicBezTo>
                  <a:cubicBezTo>
                    <a:pt x="20198" y="82"/>
                    <a:pt x="20181" y="12"/>
                    <a:pt x="20161" y="1"/>
                  </a:cubicBezTo>
                  <a:close/>
                  <a:moveTo>
                    <a:pt x="20316" y="693"/>
                  </a:moveTo>
                  <a:cubicBezTo>
                    <a:pt x="20282" y="719"/>
                    <a:pt x="20489" y="1818"/>
                    <a:pt x="20776" y="3132"/>
                  </a:cubicBezTo>
                  <a:cubicBezTo>
                    <a:pt x="21324" y="5634"/>
                    <a:pt x="21485" y="6160"/>
                    <a:pt x="21310" y="4897"/>
                  </a:cubicBezTo>
                  <a:cubicBezTo>
                    <a:pt x="21175" y="3920"/>
                    <a:pt x="20398" y="632"/>
                    <a:pt x="20316" y="693"/>
                  </a:cubicBezTo>
                  <a:close/>
                  <a:moveTo>
                    <a:pt x="21454" y="5752"/>
                  </a:moveTo>
                  <a:cubicBezTo>
                    <a:pt x="21446" y="5788"/>
                    <a:pt x="21447" y="5972"/>
                    <a:pt x="21454" y="6334"/>
                  </a:cubicBezTo>
                  <a:cubicBezTo>
                    <a:pt x="21464" y="6887"/>
                    <a:pt x="21387" y="7975"/>
                    <a:pt x="21282" y="8755"/>
                  </a:cubicBezTo>
                  <a:cubicBezTo>
                    <a:pt x="21128" y="9906"/>
                    <a:pt x="21077" y="10013"/>
                    <a:pt x="21006" y="9283"/>
                  </a:cubicBezTo>
                  <a:cubicBezTo>
                    <a:pt x="20934" y="8543"/>
                    <a:pt x="20924" y="8579"/>
                    <a:pt x="20952" y="9483"/>
                  </a:cubicBezTo>
                  <a:cubicBezTo>
                    <a:pt x="20977" y="10310"/>
                    <a:pt x="20824" y="11583"/>
                    <a:pt x="20330" y="14633"/>
                  </a:cubicBezTo>
                  <a:cubicBezTo>
                    <a:pt x="19969" y="16862"/>
                    <a:pt x="19607" y="19323"/>
                    <a:pt x="19528" y="20111"/>
                  </a:cubicBezTo>
                  <a:cubicBezTo>
                    <a:pt x="19448" y="20899"/>
                    <a:pt x="19399" y="21558"/>
                    <a:pt x="19418" y="21567"/>
                  </a:cubicBezTo>
                  <a:cubicBezTo>
                    <a:pt x="19470" y="21591"/>
                    <a:pt x="20972" y="12764"/>
                    <a:pt x="21252" y="10793"/>
                  </a:cubicBezTo>
                  <a:cubicBezTo>
                    <a:pt x="21516" y="8929"/>
                    <a:pt x="21600" y="7348"/>
                    <a:pt x="21499" y="6116"/>
                  </a:cubicBezTo>
                  <a:cubicBezTo>
                    <a:pt x="21476" y="5834"/>
                    <a:pt x="21461" y="5716"/>
                    <a:pt x="21454" y="5752"/>
                  </a:cubicBezTo>
                  <a:close/>
                  <a:moveTo>
                    <a:pt x="19642" y="8100"/>
                  </a:moveTo>
                  <a:cubicBezTo>
                    <a:pt x="18856" y="8014"/>
                    <a:pt x="17368" y="8555"/>
                    <a:pt x="16684" y="9337"/>
                  </a:cubicBezTo>
                  <a:cubicBezTo>
                    <a:pt x="16022" y="10094"/>
                    <a:pt x="8977" y="11271"/>
                    <a:pt x="3453" y="11539"/>
                  </a:cubicBezTo>
                  <a:lnTo>
                    <a:pt x="0" y="11703"/>
                  </a:lnTo>
                  <a:lnTo>
                    <a:pt x="2959" y="12285"/>
                  </a:lnTo>
                  <a:cubicBezTo>
                    <a:pt x="4587" y="12604"/>
                    <a:pt x="6193" y="12954"/>
                    <a:pt x="6528" y="13068"/>
                  </a:cubicBezTo>
                  <a:cubicBezTo>
                    <a:pt x="6863" y="13182"/>
                    <a:pt x="7282" y="13380"/>
                    <a:pt x="7457" y="13505"/>
                  </a:cubicBezTo>
                  <a:cubicBezTo>
                    <a:pt x="7740" y="13707"/>
                    <a:pt x="8764" y="13456"/>
                    <a:pt x="14624" y="11794"/>
                  </a:cubicBezTo>
                  <a:cubicBezTo>
                    <a:pt x="15422" y="11568"/>
                    <a:pt x="16402" y="11090"/>
                    <a:pt x="16801" y="10720"/>
                  </a:cubicBezTo>
                  <a:cubicBezTo>
                    <a:pt x="17200" y="10351"/>
                    <a:pt x="18153" y="9828"/>
                    <a:pt x="18919" y="9556"/>
                  </a:cubicBezTo>
                  <a:cubicBezTo>
                    <a:pt x="19887" y="9212"/>
                    <a:pt x="20259" y="8860"/>
                    <a:pt x="20138" y="8409"/>
                  </a:cubicBezTo>
                  <a:cubicBezTo>
                    <a:pt x="20088" y="8223"/>
                    <a:pt x="19904" y="8128"/>
                    <a:pt x="19642" y="810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1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1177373" y="381419"/>
              <a:ext cx="34162" cy="785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2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2624807" y="381227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3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3966578" y="363572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4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5384287" y="337090"/>
              <a:ext cx="34161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5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5" t="49612" r="77641" b="46375"/>
            <a:stretch>
              <a:fillRect/>
            </a:stretch>
          </p:blipFill>
          <p:spPr>
            <a:xfrm>
              <a:off x="5235584" y="584328"/>
              <a:ext cx="320220" cy="286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4" h="21063" extrusionOk="0">
                  <a:moveTo>
                    <a:pt x="11431" y="23"/>
                  </a:moveTo>
                  <a:cubicBezTo>
                    <a:pt x="9090" y="-139"/>
                    <a:pt x="6974" y="545"/>
                    <a:pt x="6044" y="2182"/>
                  </a:cubicBezTo>
                  <a:cubicBezTo>
                    <a:pt x="5761" y="2680"/>
                    <a:pt x="5031" y="3372"/>
                    <a:pt x="4426" y="3728"/>
                  </a:cubicBezTo>
                  <a:cubicBezTo>
                    <a:pt x="1432" y="5490"/>
                    <a:pt x="5" y="8195"/>
                    <a:pt x="0" y="12043"/>
                  </a:cubicBezTo>
                  <a:cubicBezTo>
                    <a:pt x="-3" y="14838"/>
                    <a:pt x="760" y="16811"/>
                    <a:pt x="2757" y="19132"/>
                  </a:cubicBezTo>
                  <a:cubicBezTo>
                    <a:pt x="3975" y="20549"/>
                    <a:pt x="4234" y="20683"/>
                    <a:pt x="5968" y="20883"/>
                  </a:cubicBezTo>
                  <a:cubicBezTo>
                    <a:pt x="10993" y="21461"/>
                    <a:pt x="14162" y="20674"/>
                    <a:pt x="17019" y="18170"/>
                  </a:cubicBezTo>
                  <a:cubicBezTo>
                    <a:pt x="20999" y="14681"/>
                    <a:pt x="21597" y="6538"/>
                    <a:pt x="18132" y="3028"/>
                  </a:cubicBezTo>
                  <a:cubicBezTo>
                    <a:pt x="16330" y="1202"/>
                    <a:pt x="13771" y="185"/>
                    <a:pt x="11431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6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3794053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7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2469457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8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1004848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60" name="Challenge #7…"/>
          <p:cNvSpPr txBox="1"/>
          <p:nvPr/>
        </p:nvSpPr>
        <p:spPr>
          <a:xfrm>
            <a:off x="1473200" y="1067610"/>
            <a:ext cx="21437600" cy="5754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627379">
              <a:defRPr sz="6156">
                <a:solidFill>
                  <a:srgbClr val="C9A3CD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t>Challenge #7</a:t>
            </a:r>
          </a:p>
          <a:p>
            <a:pPr marL="405384" indent="-202692" algn="l" defTabSz="627379">
              <a:buSzPct val="100000"/>
              <a:buChar char="•"/>
              <a:defRPr sz="760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</a:defRPr>
            </a:pPr>
            <a:endParaRPr/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We store instants</a:t>
            </a:r>
            <a:r>
              <a:t> in our Event Store (createdAt, validFrom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timestamps</a:t>
            </a:r>
            <a:r>
              <a:t>)</a:t>
            </a:r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Some events are applied on an entire “day” (e.g. June 8th)</a:t>
            </a:r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er"/>
          <p:cNvGrpSpPr/>
          <p:nvPr/>
        </p:nvGrpSpPr>
        <p:grpSpPr>
          <a:xfrm>
            <a:off x="9339610" y="925710"/>
            <a:ext cx="6674285" cy="1748317"/>
            <a:chOff x="209549" y="0"/>
            <a:chExt cx="6674284" cy="1748315"/>
          </a:xfrm>
        </p:grpSpPr>
        <p:sp>
          <p:nvSpPr>
            <p:cNvPr id="164" name="t"/>
            <p:cNvSpPr txBox="1"/>
            <p:nvPr/>
          </p:nvSpPr>
          <p:spPr>
            <a:xfrm>
              <a:off x="6113895" y="0"/>
              <a:ext cx="769939" cy="17483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10000" b="0">
                  <a:solidFill>
                    <a:srgbClr val="81808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</a:t>
              </a:r>
            </a:p>
          </p:txBody>
        </p:sp>
        <p:pic>
          <p:nvPicPr>
            <p:cNvPr id="165" name="Image PNG-1E3317E4F88B-1.png" descr="Image PNG-1E3317E4F88B-1.png"/>
            <p:cNvPicPr>
              <a:picLocks noChangeAspect="1"/>
            </p:cNvPicPr>
            <p:nvPr/>
          </p:nvPicPr>
          <p:blipFill>
            <a:blip r:embed="rId3"/>
            <a:srcRect l="19431" t="20993" r="16463" b="72124"/>
            <a:stretch>
              <a:fillRect/>
            </a:stretch>
          </p:blipFill>
          <p:spPr>
            <a:xfrm>
              <a:off x="209550" y="538307"/>
              <a:ext cx="5840932" cy="470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1" y="1"/>
                  </a:moveTo>
                  <a:cubicBezTo>
                    <a:pt x="20141" y="-9"/>
                    <a:pt x="20118" y="43"/>
                    <a:pt x="20097" y="147"/>
                  </a:cubicBezTo>
                  <a:cubicBezTo>
                    <a:pt x="20051" y="377"/>
                    <a:pt x="20064" y="549"/>
                    <a:pt x="20132" y="584"/>
                  </a:cubicBezTo>
                  <a:cubicBezTo>
                    <a:pt x="20193" y="615"/>
                    <a:pt x="20227" y="441"/>
                    <a:pt x="20208" y="202"/>
                  </a:cubicBezTo>
                  <a:cubicBezTo>
                    <a:pt x="20198" y="82"/>
                    <a:pt x="20181" y="12"/>
                    <a:pt x="20161" y="1"/>
                  </a:cubicBezTo>
                  <a:close/>
                  <a:moveTo>
                    <a:pt x="20316" y="693"/>
                  </a:moveTo>
                  <a:cubicBezTo>
                    <a:pt x="20282" y="719"/>
                    <a:pt x="20489" y="1818"/>
                    <a:pt x="20776" y="3132"/>
                  </a:cubicBezTo>
                  <a:cubicBezTo>
                    <a:pt x="21324" y="5634"/>
                    <a:pt x="21485" y="6160"/>
                    <a:pt x="21310" y="4897"/>
                  </a:cubicBezTo>
                  <a:cubicBezTo>
                    <a:pt x="21175" y="3920"/>
                    <a:pt x="20398" y="632"/>
                    <a:pt x="20316" y="693"/>
                  </a:cubicBezTo>
                  <a:close/>
                  <a:moveTo>
                    <a:pt x="21454" y="5752"/>
                  </a:moveTo>
                  <a:cubicBezTo>
                    <a:pt x="21446" y="5788"/>
                    <a:pt x="21447" y="5972"/>
                    <a:pt x="21454" y="6334"/>
                  </a:cubicBezTo>
                  <a:cubicBezTo>
                    <a:pt x="21464" y="6887"/>
                    <a:pt x="21387" y="7975"/>
                    <a:pt x="21282" y="8755"/>
                  </a:cubicBezTo>
                  <a:cubicBezTo>
                    <a:pt x="21128" y="9906"/>
                    <a:pt x="21077" y="10013"/>
                    <a:pt x="21006" y="9283"/>
                  </a:cubicBezTo>
                  <a:cubicBezTo>
                    <a:pt x="20934" y="8543"/>
                    <a:pt x="20924" y="8579"/>
                    <a:pt x="20952" y="9483"/>
                  </a:cubicBezTo>
                  <a:cubicBezTo>
                    <a:pt x="20977" y="10310"/>
                    <a:pt x="20824" y="11583"/>
                    <a:pt x="20330" y="14633"/>
                  </a:cubicBezTo>
                  <a:cubicBezTo>
                    <a:pt x="19969" y="16862"/>
                    <a:pt x="19607" y="19323"/>
                    <a:pt x="19528" y="20111"/>
                  </a:cubicBezTo>
                  <a:cubicBezTo>
                    <a:pt x="19448" y="20899"/>
                    <a:pt x="19399" y="21558"/>
                    <a:pt x="19418" y="21567"/>
                  </a:cubicBezTo>
                  <a:cubicBezTo>
                    <a:pt x="19470" y="21591"/>
                    <a:pt x="20972" y="12764"/>
                    <a:pt x="21252" y="10793"/>
                  </a:cubicBezTo>
                  <a:cubicBezTo>
                    <a:pt x="21516" y="8929"/>
                    <a:pt x="21600" y="7348"/>
                    <a:pt x="21499" y="6116"/>
                  </a:cubicBezTo>
                  <a:cubicBezTo>
                    <a:pt x="21476" y="5834"/>
                    <a:pt x="21461" y="5716"/>
                    <a:pt x="21454" y="5752"/>
                  </a:cubicBezTo>
                  <a:close/>
                  <a:moveTo>
                    <a:pt x="19642" y="8100"/>
                  </a:moveTo>
                  <a:cubicBezTo>
                    <a:pt x="18856" y="8014"/>
                    <a:pt x="17368" y="8555"/>
                    <a:pt x="16684" y="9337"/>
                  </a:cubicBezTo>
                  <a:cubicBezTo>
                    <a:pt x="16022" y="10094"/>
                    <a:pt x="8977" y="11271"/>
                    <a:pt x="3453" y="11539"/>
                  </a:cubicBezTo>
                  <a:lnTo>
                    <a:pt x="0" y="11703"/>
                  </a:lnTo>
                  <a:lnTo>
                    <a:pt x="2959" y="12285"/>
                  </a:lnTo>
                  <a:cubicBezTo>
                    <a:pt x="4587" y="12604"/>
                    <a:pt x="6193" y="12954"/>
                    <a:pt x="6528" y="13068"/>
                  </a:cubicBezTo>
                  <a:cubicBezTo>
                    <a:pt x="6863" y="13182"/>
                    <a:pt x="7282" y="13380"/>
                    <a:pt x="7457" y="13505"/>
                  </a:cubicBezTo>
                  <a:cubicBezTo>
                    <a:pt x="7740" y="13707"/>
                    <a:pt x="8764" y="13456"/>
                    <a:pt x="14624" y="11794"/>
                  </a:cubicBezTo>
                  <a:cubicBezTo>
                    <a:pt x="15422" y="11568"/>
                    <a:pt x="16402" y="11090"/>
                    <a:pt x="16801" y="10720"/>
                  </a:cubicBezTo>
                  <a:cubicBezTo>
                    <a:pt x="17200" y="10351"/>
                    <a:pt x="18153" y="9828"/>
                    <a:pt x="18919" y="9556"/>
                  </a:cubicBezTo>
                  <a:cubicBezTo>
                    <a:pt x="19887" y="9212"/>
                    <a:pt x="20259" y="8860"/>
                    <a:pt x="20138" y="8409"/>
                  </a:cubicBezTo>
                  <a:cubicBezTo>
                    <a:pt x="20088" y="8223"/>
                    <a:pt x="19904" y="8128"/>
                    <a:pt x="19642" y="810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66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1177373" y="381419"/>
              <a:ext cx="34162" cy="785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67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2624807" y="381227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68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3966578" y="363572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69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5384287" y="337090"/>
              <a:ext cx="34161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70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5" t="49612" r="77641" b="46375"/>
            <a:stretch>
              <a:fillRect/>
            </a:stretch>
          </p:blipFill>
          <p:spPr>
            <a:xfrm>
              <a:off x="5235584" y="584328"/>
              <a:ext cx="320220" cy="286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4" h="21063" extrusionOk="0">
                  <a:moveTo>
                    <a:pt x="11431" y="23"/>
                  </a:moveTo>
                  <a:cubicBezTo>
                    <a:pt x="9090" y="-139"/>
                    <a:pt x="6974" y="545"/>
                    <a:pt x="6044" y="2182"/>
                  </a:cubicBezTo>
                  <a:cubicBezTo>
                    <a:pt x="5761" y="2680"/>
                    <a:pt x="5031" y="3372"/>
                    <a:pt x="4426" y="3728"/>
                  </a:cubicBezTo>
                  <a:cubicBezTo>
                    <a:pt x="1432" y="5490"/>
                    <a:pt x="5" y="8195"/>
                    <a:pt x="0" y="12043"/>
                  </a:cubicBezTo>
                  <a:cubicBezTo>
                    <a:pt x="-3" y="14838"/>
                    <a:pt x="760" y="16811"/>
                    <a:pt x="2757" y="19132"/>
                  </a:cubicBezTo>
                  <a:cubicBezTo>
                    <a:pt x="3975" y="20549"/>
                    <a:pt x="4234" y="20683"/>
                    <a:pt x="5968" y="20883"/>
                  </a:cubicBezTo>
                  <a:cubicBezTo>
                    <a:pt x="10993" y="21461"/>
                    <a:pt x="14162" y="20674"/>
                    <a:pt x="17019" y="18170"/>
                  </a:cubicBezTo>
                  <a:cubicBezTo>
                    <a:pt x="20999" y="14681"/>
                    <a:pt x="21597" y="6538"/>
                    <a:pt x="18132" y="3028"/>
                  </a:cubicBezTo>
                  <a:cubicBezTo>
                    <a:pt x="16330" y="1202"/>
                    <a:pt x="13771" y="185"/>
                    <a:pt x="11431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71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3794053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72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2469457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73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1004848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75" name="Which timestamps should we pick to describe a “day”?"/>
          <p:cNvSpPr txBox="1"/>
          <p:nvPr/>
        </p:nvSpPr>
        <p:spPr>
          <a:xfrm>
            <a:off x="1473200" y="6934850"/>
            <a:ext cx="21437600" cy="3778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marL="1270000" indent="-1003300" algn="l">
              <a:buSzPct val="100000"/>
              <a:buChar char="Q: "/>
              <a:defRPr sz="6000" b="0">
                <a:solidFill>
                  <a:srgbClr val="C9A3CD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Which timestamps should we pick to describe a “day”?</a:t>
            </a:r>
          </a:p>
          <a:p>
            <a:pPr algn="l">
              <a:defRPr sz="6000" b="0">
                <a:solidFill>
                  <a:srgbClr val="C9A3CD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</p:txBody>
      </p:sp>
      <p:sp>
        <p:nvSpPr>
          <p:cNvPr id="176" name="Challenge #7…"/>
          <p:cNvSpPr txBox="1"/>
          <p:nvPr/>
        </p:nvSpPr>
        <p:spPr>
          <a:xfrm>
            <a:off x="1473200" y="1067610"/>
            <a:ext cx="21437600" cy="5754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627379">
              <a:defRPr sz="6156">
                <a:solidFill>
                  <a:srgbClr val="C9A3CD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t>Challenge #7</a:t>
            </a:r>
          </a:p>
          <a:p>
            <a:pPr marL="405384" indent="-202692" algn="l" defTabSz="627379">
              <a:buSzPct val="100000"/>
              <a:buChar char="•"/>
              <a:defRPr sz="760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</a:defRPr>
            </a:pPr>
            <a:endParaRPr/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We store instants</a:t>
            </a:r>
            <a:r>
              <a:t> in our Event Store (createdAt, validFrom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timestamps</a:t>
            </a:r>
            <a:r>
              <a:t>)</a:t>
            </a:r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Some events are applied on an entire “day” (e.g. June 8th)</a:t>
            </a:r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rouper"/>
          <p:cNvGrpSpPr/>
          <p:nvPr/>
        </p:nvGrpSpPr>
        <p:grpSpPr>
          <a:xfrm>
            <a:off x="9339610" y="925710"/>
            <a:ext cx="6674285" cy="1748317"/>
            <a:chOff x="209549" y="0"/>
            <a:chExt cx="6674284" cy="1748315"/>
          </a:xfrm>
        </p:grpSpPr>
        <p:sp>
          <p:nvSpPr>
            <p:cNvPr id="180" name="t"/>
            <p:cNvSpPr txBox="1"/>
            <p:nvPr/>
          </p:nvSpPr>
          <p:spPr>
            <a:xfrm>
              <a:off x="6113895" y="0"/>
              <a:ext cx="769939" cy="17483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10000" b="0">
                  <a:solidFill>
                    <a:srgbClr val="81808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</a:t>
              </a:r>
            </a:p>
          </p:txBody>
        </p:sp>
        <p:pic>
          <p:nvPicPr>
            <p:cNvPr id="181" name="Image PNG-1E3317E4F88B-1.png" descr="Image PNG-1E3317E4F88B-1.png"/>
            <p:cNvPicPr>
              <a:picLocks noChangeAspect="1"/>
            </p:cNvPicPr>
            <p:nvPr/>
          </p:nvPicPr>
          <p:blipFill>
            <a:blip r:embed="rId3"/>
            <a:srcRect l="19431" t="20993" r="16463" b="72124"/>
            <a:stretch>
              <a:fillRect/>
            </a:stretch>
          </p:blipFill>
          <p:spPr>
            <a:xfrm>
              <a:off x="209550" y="538307"/>
              <a:ext cx="5840932" cy="470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1" y="1"/>
                  </a:moveTo>
                  <a:cubicBezTo>
                    <a:pt x="20141" y="-9"/>
                    <a:pt x="20118" y="43"/>
                    <a:pt x="20097" y="147"/>
                  </a:cubicBezTo>
                  <a:cubicBezTo>
                    <a:pt x="20051" y="377"/>
                    <a:pt x="20064" y="549"/>
                    <a:pt x="20132" y="584"/>
                  </a:cubicBezTo>
                  <a:cubicBezTo>
                    <a:pt x="20193" y="615"/>
                    <a:pt x="20227" y="441"/>
                    <a:pt x="20208" y="202"/>
                  </a:cubicBezTo>
                  <a:cubicBezTo>
                    <a:pt x="20198" y="82"/>
                    <a:pt x="20181" y="12"/>
                    <a:pt x="20161" y="1"/>
                  </a:cubicBezTo>
                  <a:close/>
                  <a:moveTo>
                    <a:pt x="20316" y="693"/>
                  </a:moveTo>
                  <a:cubicBezTo>
                    <a:pt x="20282" y="719"/>
                    <a:pt x="20489" y="1818"/>
                    <a:pt x="20776" y="3132"/>
                  </a:cubicBezTo>
                  <a:cubicBezTo>
                    <a:pt x="21324" y="5634"/>
                    <a:pt x="21485" y="6160"/>
                    <a:pt x="21310" y="4897"/>
                  </a:cubicBezTo>
                  <a:cubicBezTo>
                    <a:pt x="21175" y="3920"/>
                    <a:pt x="20398" y="632"/>
                    <a:pt x="20316" y="693"/>
                  </a:cubicBezTo>
                  <a:close/>
                  <a:moveTo>
                    <a:pt x="21454" y="5752"/>
                  </a:moveTo>
                  <a:cubicBezTo>
                    <a:pt x="21446" y="5788"/>
                    <a:pt x="21447" y="5972"/>
                    <a:pt x="21454" y="6334"/>
                  </a:cubicBezTo>
                  <a:cubicBezTo>
                    <a:pt x="21464" y="6887"/>
                    <a:pt x="21387" y="7975"/>
                    <a:pt x="21282" y="8755"/>
                  </a:cubicBezTo>
                  <a:cubicBezTo>
                    <a:pt x="21128" y="9906"/>
                    <a:pt x="21077" y="10013"/>
                    <a:pt x="21006" y="9283"/>
                  </a:cubicBezTo>
                  <a:cubicBezTo>
                    <a:pt x="20934" y="8543"/>
                    <a:pt x="20924" y="8579"/>
                    <a:pt x="20952" y="9483"/>
                  </a:cubicBezTo>
                  <a:cubicBezTo>
                    <a:pt x="20977" y="10310"/>
                    <a:pt x="20824" y="11583"/>
                    <a:pt x="20330" y="14633"/>
                  </a:cubicBezTo>
                  <a:cubicBezTo>
                    <a:pt x="19969" y="16862"/>
                    <a:pt x="19607" y="19323"/>
                    <a:pt x="19528" y="20111"/>
                  </a:cubicBezTo>
                  <a:cubicBezTo>
                    <a:pt x="19448" y="20899"/>
                    <a:pt x="19399" y="21558"/>
                    <a:pt x="19418" y="21567"/>
                  </a:cubicBezTo>
                  <a:cubicBezTo>
                    <a:pt x="19470" y="21591"/>
                    <a:pt x="20972" y="12764"/>
                    <a:pt x="21252" y="10793"/>
                  </a:cubicBezTo>
                  <a:cubicBezTo>
                    <a:pt x="21516" y="8929"/>
                    <a:pt x="21600" y="7348"/>
                    <a:pt x="21499" y="6116"/>
                  </a:cubicBezTo>
                  <a:cubicBezTo>
                    <a:pt x="21476" y="5834"/>
                    <a:pt x="21461" y="5716"/>
                    <a:pt x="21454" y="5752"/>
                  </a:cubicBezTo>
                  <a:close/>
                  <a:moveTo>
                    <a:pt x="19642" y="8100"/>
                  </a:moveTo>
                  <a:cubicBezTo>
                    <a:pt x="18856" y="8014"/>
                    <a:pt x="17368" y="8555"/>
                    <a:pt x="16684" y="9337"/>
                  </a:cubicBezTo>
                  <a:cubicBezTo>
                    <a:pt x="16022" y="10094"/>
                    <a:pt x="8977" y="11271"/>
                    <a:pt x="3453" y="11539"/>
                  </a:cubicBezTo>
                  <a:lnTo>
                    <a:pt x="0" y="11703"/>
                  </a:lnTo>
                  <a:lnTo>
                    <a:pt x="2959" y="12285"/>
                  </a:lnTo>
                  <a:cubicBezTo>
                    <a:pt x="4587" y="12604"/>
                    <a:pt x="6193" y="12954"/>
                    <a:pt x="6528" y="13068"/>
                  </a:cubicBezTo>
                  <a:cubicBezTo>
                    <a:pt x="6863" y="13182"/>
                    <a:pt x="7282" y="13380"/>
                    <a:pt x="7457" y="13505"/>
                  </a:cubicBezTo>
                  <a:cubicBezTo>
                    <a:pt x="7740" y="13707"/>
                    <a:pt x="8764" y="13456"/>
                    <a:pt x="14624" y="11794"/>
                  </a:cubicBezTo>
                  <a:cubicBezTo>
                    <a:pt x="15422" y="11568"/>
                    <a:pt x="16402" y="11090"/>
                    <a:pt x="16801" y="10720"/>
                  </a:cubicBezTo>
                  <a:cubicBezTo>
                    <a:pt x="17200" y="10351"/>
                    <a:pt x="18153" y="9828"/>
                    <a:pt x="18919" y="9556"/>
                  </a:cubicBezTo>
                  <a:cubicBezTo>
                    <a:pt x="19887" y="9212"/>
                    <a:pt x="20259" y="8860"/>
                    <a:pt x="20138" y="8409"/>
                  </a:cubicBezTo>
                  <a:cubicBezTo>
                    <a:pt x="20088" y="8223"/>
                    <a:pt x="19904" y="8128"/>
                    <a:pt x="19642" y="810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2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1177373" y="381419"/>
              <a:ext cx="34162" cy="785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3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2624807" y="381227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4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3966578" y="363572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5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5384287" y="337090"/>
              <a:ext cx="34161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6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5" t="49612" r="77641" b="46375"/>
            <a:stretch>
              <a:fillRect/>
            </a:stretch>
          </p:blipFill>
          <p:spPr>
            <a:xfrm>
              <a:off x="5235584" y="584328"/>
              <a:ext cx="320220" cy="286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4" h="21063" extrusionOk="0">
                  <a:moveTo>
                    <a:pt x="11431" y="23"/>
                  </a:moveTo>
                  <a:cubicBezTo>
                    <a:pt x="9090" y="-139"/>
                    <a:pt x="6974" y="545"/>
                    <a:pt x="6044" y="2182"/>
                  </a:cubicBezTo>
                  <a:cubicBezTo>
                    <a:pt x="5761" y="2680"/>
                    <a:pt x="5031" y="3372"/>
                    <a:pt x="4426" y="3728"/>
                  </a:cubicBezTo>
                  <a:cubicBezTo>
                    <a:pt x="1432" y="5490"/>
                    <a:pt x="5" y="8195"/>
                    <a:pt x="0" y="12043"/>
                  </a:cubicBezTo>
                  <a:cubicBezTo>
                    <a:pt x="-3" y="14838"/>
                    <a:pt x="760" y="16811"/>
                    <a:pt x="2757" y="19132"/>
                  </a:cubicBezTo>
                  <a:cubicBezTo>
                    <a:pt x="3975" y="20549"/>
                    <a:pt x="4234" y="20683"/>
                    <a:pt x="5968" y="20883"/>
                  </a:cubicBezTo>
                  <a:cubicBezTo>
                    <a:pt x="10993" y="21461"/>
                    <a:pt x="14162" y="20674"/>
                    <a:pt x="17019" y="18170"/>
                  </a:cubicBezTo>
                  <a:cubicBezTo>
                    <a:pt x="20999" y="14681"/>
                    <a:pt x="21597" y="6538"/>
                    <a:pt x="18132" y="3028"/>
                  </a:cubicBezTo>
                  <a:cubicBezTo>
                    <a:pt x="16330" y="1202"/>
                    <a:pt x="13771" y="185"/>
                    <a:pt x="11431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7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3794053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8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2469457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9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1004848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91" name="Which timestamps should we pick to describe a “day”?…"/>
          <p:cNvSpPr txBox="1"/>
          <p:nvPr/>
        </p:nvSpPr>
        <p:spPr>
          <a:xfrm>
            <a:off x="1473200" y="6934850"/>
            <a:ext cx="21437600" cy="3778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marL="1270000" indent="-1003300" algn="l">
              <a:buSzPct val="100000"/>
              <a:buChar char="Q: "/>
              <a:defRPr sz="6000" b="0">
                <a:solidFill>
                  <a:srgbClr val="C9A3CD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Which timestamps should we pick to describe a “day”?</a:t>
            </a:r>
          </a:p>
          <a:p>
            <a:pPr marL="1270000" indent="-1003300" algn="l">
              <a:buSzPct val="100000"/>
              <a:buChar char="Q: "/>
              <a:defRPr sz="6000" b="0">
                <a:solidFill>
                  <a:srgbClr val="C9A3CD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Is UTC enough to store all instants?</a:t>
            </a:r>
          </a:p>
        </p:txBody>
      </p:sp>
      <p:sp>
        <p:nvSpPr>
          <p:cNvPr id="192" name="Challenge #7…"/>
          <p:cNvSpPr txBox="1"/>
          <p:nvPr/>
        </p:nvSpPr>
        <p:spPr>
          <a:xfrm>
            <a:off x="1473200" y="1067610"/>
            <a:ext cx="21437600" cy="5754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627379">
              <a:defRPr sz="6156">
                <a:solidFill>
                  <a:srgbClr val="C9A3CD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t>Challenge #7</a:t>
            </a:r>
          </a:p>
          <a:p>
            <a:pPr marL="405384" indent="-202692" algn="l" defTabSz="627379">
              <a:buSzPct val="100000"/>
              <a:buChar char="•"/>
              <a:defRPr sz="760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</a:defRPr>
            </a:pPr>
            <a:endParaRPr/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We store instants</a:t>
            </a:r>
            <a:r>
              <a:t> in our Event Store (createdAt, validFrom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timestamps</a:t>
            </a:r>
            <a:r>
              <a:t>)</a:t>
            </a:r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Some events are applied on an entire “day” (e.g. June 8th)</a:t>
            </a:r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</p:txBody>
      </p:sp>
      <p:pic>
        <p:nvPicPr>
          <p:cNvPr id="193" name="thinking-face.png" descr="thinking-face.png"/>
          <p:cNvPicPr>
            <a:picLocks noChangeAspect="1"/>
          </p:cNvPicPr>
          <p:nvPr/>
        </p:nvPicPr>
        <p:blipFill>
          <a:blip r:embed="rId6"/>
          <a:srcRect l="4748" t="3421" r="4777" b="3337"/>
          <a:stretch>
            <a:fillRect/>
          </a:stretch>
        </p:blipFill>
        <p:spPr>
          <a:xfrm>
            <a:off x="10225784" y="10399086"/>
            <a:ext cx="1696536" cy="17484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4" h="21585" extrusionOk="0">
                <a:moveTo>
                  <a:pt x="10766" y="1"/>
                </a:moveTo>
                <a:cubicBezTo>
                  <a:pt x="9927" y="-8"/>
                  <a:pt x="9098" y="44"/>
                  <a:pt x="8593" y="163"/>
                </a:cubicBezTo>
                <a:cubicBezTo>
                  <a:pt x="4004" y="1237"/>
                  <a:pt x="1018" y="4265"/>
                  <a:pt x="146" y="8727"/>
                </a:cubicBezTo>
                <a:cubicBezTo>
                  <a:pt x="51" y="9212"/>
                  <a:pt x="3" y="9732"/>
                  <a:pt x="0" y="10271"/>
                </a:cubicBezTo>
                <a:cubicBezTo>
                  <a:pt x="-7" y="11886"/>
                  <a:pt x="385" y="13659"/>
                  <a:pt x="1102" y="15052"/>
                </a:cubicBezTo>
                <a:cubicBezTo>
                  <a:pt x="1516" y="15859"/>
                  <a:pt x="2346" y="17094"/>
                  <a:pt x="2669" y="17390"/>
                </a:cubicBezTo>
                <a:cubicBezTo>
                  <a:pt x="2892" y="17593"/>
                  <a:pt x="2915" y="17677"/>
                  <a:pt x="2915" y="18350"/>
                </a:cubicBezTo>
                <a:cubicBezTo>
                  <a:pt x="2915" y="19103"/>
                  <a:pt x="2984" y="19415"/>
                  <a:pt x="3315" y="20168"/>
                </a:cubicBezTo>
                <a:cubicBezTo>
                  <a:pt x="3660" y="20953"/>
                  <a:pt x="4385" y="21429"/>
                  <a:pt x="5448" y="21564"/>
                </a:cubicBezTo>
                <a:cubicBezTo>
                  <a:pt x="5629" y="21587"/>
                  <a:pt x="6286" y="21592"/>
                  <a:pt x="6905" y="21574"/>
                </a:cubicBezTo>
                <a:cubicBezTo>
                  <a:pt x="8111" y="21538"/>
                  <a:pt x="8929" y="21357"/>
                  <a:pt x="9259" y="21059"/>
                </a:cubicBezTo>
                <a:cubicBezTo>
                  <a:pt x="9430" y="20904"/>
                  <a:pt x="9632" y="20882"/>
                  <a:pt x="10901" y="20853"/>
                </a:cubicBezTo>
                <a:cubicBezTo>
                  <a:pt x="12924" y="20807"/>
                  <a:pt x="14048" y="20517"/>
                  <a:pt x="15858" y="19584"/>
                </a:cubicBezTo>
                <a:cubicBezTo>
                  <a:pt x="18803" y="18068"/>
                  <a:pt x="20800" y="15191"/>
                  <a:pt x="21311" y="11731"/>
                </a:cubicBezTo>
                <a:cubicBezTo>
                  <a:pt x="21593" y="9819"/>
                  <a:pt x="21234" y="7729"/>
                  <a:pt x="20294" y="5832"/>
                </a:cubicBezTo>
                <a:cubicBezTo>
                  <a:pt x="18884" y="2982"/>
                  <a:pt x="16296" y="988"/>
                  <a:pt x="13004" y="212"/>
                </a:cubicBezTo>
                <a:cubicBezTo>
                  <a:pt x="12453" y="82"/>
                  <a:pt x="11605" y="10"/>
                  <a:pt x="10766" y="1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UTC [Utéçé;-)]…"/>
          <p:cNvSpPr txBox="1">
            <a:spLocks noGrp="1"/>
          </p:cNvSpPr>
          <p:nvPr>
            <p:ph type="title"/>
          </p:nvPr>
        </p:nvSpPr>
        <p:spPr>
          <a:xfrm>
            <a:off x="1473200" y="7112523"/>
            <a:ext cx="21437600" cy="4930628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UTC </a:t>
            </a:r>
            <a:r>
              <a:rPr sz="6000"/>
              <a:t>[Utéçé;-)]</a:t>
            </a:r>
          </a:p>
          <a:p>
            <a:pPr>
              <a:defRPr sz="4900">
                <a:solidFill>
                  <a:srgbClr val="A9A9A9"/>
                </a:solidFill>
              </a:defRPr>
            </a:pPr>
            <a:r>
              <a:t>Universal Time Coordinated is the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primary time standard</a:t>
            </a:r>
            <a:r>
              <a:t> by which the world regulates clocks and time.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It does not observe daylight saving time.</a:t>
            </a:r>
          </a:p>
          <a:p>
            <a:pPr>
              <a:defRPr sz="4900" i="1">
                <a:solidFill>
                  <a:srgbClr val="A9A9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Instant [ˈçaAriiiv]…"/>
          <p:cNvSpPr txBox="1">
            <a:spLocks noGrp="1"/>
          </p:cNvSpPr>
          <p:nvPr>
            <p:ph type="title"/>
          </p:nvPr>
        </p:nvSpPr>
        <p:spPr>
          <a:xfrm>
            <a:off x="1473200" y="7112523"/>
            <a:ext cx="21437600" cy="4930628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Instant </a:t>
            </a:r>
            <a:r>
              <a:rPr sz="6000"/>
              <a:t>[ˈ</a:t>
            </a:r>
            <a:r>
              <a:rPr sz="6000" cap="all"/>
              <a:t>ç</a:t>
            </a:r>
            <a:r>
              <a:rPr sz="6000"/>
              <a:t>aAriiiv]</a:t>
            </a:r>
          </a:p>
          <a:p>
            <a:pPr>
              <a:defRPr sz="4900">
                <a:solidFill>
                  <a:srgbClr val="A9A9A9"/>
                </a:solidFill>
              </a:defRPr>
            </a:pPr>
            <a:r>
              <a:t>Describes “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when something happened</a:t>
            </a:r>
            <a:r>
              <a:t>”. Can then be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interpreted</a:t>
            </a:r>
            <a:r>
              <a:t> in a particular time zone and calendar system.</a:t>
            </a:r>
          </a:p>
          <a:p>
            <a:pPr>
              <a:defRPr sz="4900">
                <a:solidFill>
                  <a:srgbClr val="A9A9A9"/>
                </a:solidFill>
              </a:defRPr>
            </a:pPr>
            <a:endParaRPr/>
          </a:p>
          <a:p>
            <a:pPr>
              <a:defRPr sz="4900" i="1">
                <a:solidFill>
                  <a:srgbClr val="A9A9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e.g.: 2018-05-18T16:40:35Z    (Z means UTC, i.e. +00h)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000000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000000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1180</Words>
  <Application>Microsoft Macintosh PowerPoint</Application>
  <PresentationFormat>Personnalisé</PresentationFormat>
  <Paragraphs>214</Paragraphs>
  <Slides>29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8" baseType="lpstr">
      <vt:lpstr>Alte Haas Grotesk</vt:lpstr>
      <vt:lpstr>American Typewriter</vt:lpstr>
      <vt:lpstr>Arial</vt:lpstr>
      <vt:lpstr>Helvetica</vt:lpstr>
      <vt:lpstr>Helvetica Neue</vt:lpstr>
      <vt:lpstr>Helvetica Neue Light</vt:lpstr>
      <vt:lpstr>Helvetica Neue Thin</vt:lpstr>
      <vt:lpstr>Slack-Lato</vt:lpstr>
      <vt:lpstr>Industrial</vt:lpstr>
      <vt:lpstr>Présentation PowerPoint</vt:lpstr>
      <vt:lpstr>Présentation PowerPoint</vt:lpstr>
      <vt:lpstr>Présentation PowerPoint</vt:lpstr>
      <vt:lpstr>Challenge #7 Is U.T.C. enough?</vt:lpstr>
      <vt:lpstr>Présentation PowerPoint</vt:lpstr>
      <vt:lpstr>Présentation PowerPoint</vt:lpstr>
      <vt:lpstr>Présentation PowerPoint</vt:lpstr>
      <vt:lpstr>UTC [Utéçé;-)] Universal Time Coordinated is the primary time standard by which the world regulates clocks and time. It does not observe daylight saving time. </vt:lpstr>
      <vt:lpstr>Instant [ˈçaAriiiv] Describes “when something happened”. Can then be interpreted in a particular time zone and calendar system.  e.g.: 2018-05-18T16:40:35Z    (Z means UTC, i.e. +00h)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1 Forward-only projections with filters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Thomas Pierrain</cp:lastModifiedBy>
  <cp:revision>2</cp:revision>
  <dcterms:modified xsi:type="dcterms:W3CDTF">2023-10-03T21:28:46Z</dcterms:modified>
</cp:coreProperties>
</file>